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2" r:id="rId1"/>
  </p:sldMasterIdLst>
  <p:notesMasterIdLst>
    <p:notesMasterId r:id="rId25"/>
  </p:notesMasterIdLst>
  <p:sldIdLst>
    <p:sldId id="256" r:id="rId2"/>
    <p:sldId id="257" r:id="rId3"/>
    <p:sldId id="258" r:id="rId4"/>
    <p:sldId id="276" r:id="rId5"/>
    <p:sldId id="277" r:id="rId6"/>
    <p:sldId id="281" r:id="rId7"/>
    <p:sldId id="279" r:id="rId8"/>
    <p:sldId id="282" r:id="rId9"/>
    <p:sldId id="288" r:id="rId10"/>
    <p:sldId id="292" r:id="rId11"/>
    <p:sldId id="275" r:id="rId12"/>
    <p:sldId id="285" r:id="rId13"/>
    <p:sldId id="287" r:id="rId14"/>
    <p:sldId id="263" r:id="rId15"/>
    <p:sldId id="265" r:id="rId16"/>
    <p:sldId id="289" r:id="rId17"/>
    <p:sldId id="291" r:id="rId18"/>
    <p:sldId id="270" r:id="rId19"/>
    <p:sldId id="271" r:id="rId20"/>
    <p:sldId id="264" r:id="rId21"/>
    <p:sldId id="272" r:id="rId22"/>
    <p:sldId id="280" r:id="rId23"/>
    <p:sldId id="26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2"/>
    <p:restoredTop sz="91455"/>
  </p:normalViewPr>
  <p:slideViewPr>
    <p:cSldViewPr snapToGrid="0">
      <p:cViewPr varScale="1">
        <p:scale>
          <a:sx n="84" d="100"/>
          <a:sy n="84" d="100"/>
        </p:scale>
        <p:origin x="422" y="5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BF7512-482F-F44B-AB2C-172035F3644C}" type="datetimeFigureOut">
              <a:rPr lang="en-US" smtClean="0"/>
              <a:t>5/1/2023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7793FC-B3EF-4F4D-9DC6-3B91CEFEE64F}" type="slidenum">
              <a:rPr lang="en-US" smtClean="0"/>
              <a:t>‹#›</a:t>
            </a:fld>
            <a:endParaRPr lang="en-US"/>
          </a:p>
        </p:txBody>
      </p:sp>
    </p:spTree>
    <p:extLst>
      <p:ext uri="{BB962C8B-B14F-4D97-AF65-F5344CB8AC3E}">
        <p14:creationId xmlns:p14="http://schemas.microsoft.com/office/powerpoint/2010/main" val="10841639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MATCHES PLAYED</a:t>
            </a:r>
          </a:p>
          <a:p>
            <a:endParaRPr lang="en-US" dirty="0"/>
          </a:p>
        </p:txBody>
      </p:sp>
      <p:sp>
        <p:nvSpPr>
          <p:cNvPr id="4" name="Slide Number Placeholder 3"/>
          <p:cNvSpPr>
            <a:spLocks noGrp="1"/>
          </p:cNvSpPr>
          <p:nvPr>
            <p:ph type="sldNum" sz="quarter" idx="5"/>
          </p:nvPr>
        </p:nvSpPr>
        <p:spPr/>
        <p:txBody>
          <a:bodyPr/>
          <a:lstStyle/>
          <a:p>
            <a:fld id="{0B7793FC-B3EF-4F4D-9DC6-3B91CEFEE64F}" type="slidenum">
              <a:rPr lang="en-US" smtClean="0"/>
              <a:t>9</a:t>
            </a:fld>
            <a:endParaRPr lang="en-US"/>
          </a:p>
        </p:txBody>
      </p:sp>
    </p:spTree>
    <p:extLst>
      <p:ext uri="{BB962C8B-B14F-4D97-AF65-F5344CB8AC3E}">
        <p14:creationId xmlns:p14="http://schemas.microsoft.com/office/powerpoint/2010/main" val="13924957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MATCHES PLAYED</a:t>
            </a:r>
          </a:p>
          <a:p>
            <a:endParaRPr lang="en-US" dirty="0"/>
          </a:p>
        </p:txBody>
      </p:sp>
      <p:sp>
        <p:nvSpPr>
          <p:cNvPr id="4" name="Slide Number Placeholder 3"/>
          <p:cNvSpPr>
            <a:spLocks noGrp="1"/>
          </p:cNvSpPr>
          <p:nvPr>
            <p:ph type="sldNum" sz="quarter" idx="5"/>
          </p:nvPr>
        </p:nvSpPr>
        <p:spPr/>
        <p:txBody>
          <a:bodyPr/>
          <a:lstStyle/>
          <a:p>
            <a:fld id="{0B7793FC-B3EF-4F4D-9DC6-3B91CEFEE64F}" type="slidenum">
              <a:rPr lang="en-US" smtClean="0"/>
              <a:t>10</a:t>
            </a:fld>
            <a:endParaRPr lang="en-US"/>
          </a:p>
        </p:txBody>
      </p:sp>
    </p:spTree>
    <p:extLst>
      <p:ext uri="{BB962C8B-B14F-4D97-AF65-F5344CB8AC3E}">
        <p14:creationId xmlns:p14="http://schemas.microsoft.com/office/powerpoint/2010/main" val="1528936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MATCHES PLAYED</a:t>
            </a:r>
          </a:p>
          <a:p>
            <a:endParaRPr lang="en-US" dirty="0"/>
          </a:p>
        </p:txBody>
      </p:sp>
      <p:sp>
        <p:nvSpPr>
          <p:cNvPr id="4" name="Slide Number Placeholder 3"/>
          <p:cNvSpPr>
            <a:spLocks noGrp="1"/>
          </p:cNvSpPr>
          <p:nvPr>
            <p:ph type="sldNum" sz="quarter" idx="5"/>
          </p:nvPr>
        </p:nvSpPr>
        <p:spPr/>
        <p:txBody>
          <a:bodyPr/>
          <a:lstStyle/>
          <a:p>
            <a:fld id="{0B7793FC-B3EF-4F4D-9DC6-3B91CEFEE64F}" type="slidenum">
              <a:rPr lang="en-US" smtClean="0"/>
              <a:t>16</a:t>
            </a:fld>
            <a:endParaRPr lang="en-US"/>
          </a:p>
        </p:txBody>
      </p:sp>
    </p:spTree>
    <p:extLst>
      <p:ext uri="{BB962C8B-B14F-4D97-AF65-F5344CB8AC3E}">
        <p14:creationId xmlns:p14="http://schemas.microsoft.com/office/powerpoint/2010/main" val="2495730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B7793FC-B3EF-4F4D-9DC6-3B91CEFEE64F}" type="slidenum">
              <a:rPr lang="en-US" smtClean="0"/>
              <a:t>22</a:t>
            </a:fld>
            <a:endParaRPr lang="en-US"/>
          </a:p>
        </p:txBody>
      </p:sp>
    </p:spTree>
    <p:extLst>
      <p:ext uri="{BB962C8B-B14F-4D97-AF65-F5344CB8AC3E}">
        <p14:creationId xmlns:p14="http://schemas.microsoft.com/office/powerpoint/2010/main" val="31586252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1E8A1-6DA8-4496-BCE8-03ED561CC4E5}"/>
              </a:ext>
            </a:extLst>
          </p:cNvPr>
          <p:cNvSpPr>
            <a:spLocks noGrp="1"/>
          </p:cNvSpPr>
          <p:nvPr>
            <p:ph type="ctrTitle"/>
          </p:nvPr>
        </p:nvSpPr>
        <p:spPr>
          <a:xfrm>
            <a:off x="838200" y="365760"/>
            <a:ext cx="10515600" cy="2890202"/>
          </a:xfrm>
        </p:spPr>
        <p:txBody>
          <a:bodyPr anchor="b">
            <a:normAutofit/>
          </a:bodyPr>
          <a:lstStyle>
            <a:lvl1pPr algn="l">
              <a:defRPr sz="6600"/>
            </a:lvl1pPr>
          </a:lstStyle>
          <a:p>
            <a:r>
              <a:rPr lang="en-US" dirty="0"/>
              <a:t>Click to edit Master title style</a:t>
            </a:r>
          </a:p>
        </p:txBody>
      </p:sp>
      <p:sp>
        <p:nvSpPr>
          <p:cNvPr id="3" name="Subtitle 2">
            <a:extLst>
              <a:ext uri="{FF2B5EF4-FFF2-40B4-BE49-F238E27FC236}">
                <a16:creationId xmlns:a16="http://schemas.microsoft.com/office/drawing/2014/main" id="{3EB24CCC-3D44-4BB5-AA35-A21607EF69A4}"/>
              </a:ext>
            </a:extLst>
          </p:cNvPr>
          <p:cNvSpPr>
            <a:spLocks noGrp="1"/>
          </p:cNvSpPr>
          <p:nvPr>
            <p:ph type="subTitle" idx="1"/>
          </p:nvPr>
        </p:nvSpPr>
        <p:spPr>
          <a:xfrm>
            <a:off x="838200" y="3506150"/>
            <a:ext cx="10515600" cy="248348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301F80F6-1855-44E9-BA95-5E00A06E786D}"/>
              </a:ext>
            </a:extLst>
          </p:cNvPr>
          <p:cNvSpPr>
            <a:spLocks noGrp="1"/>
          </p:cNvSpPr>
          <p:nvPr>
            <p:ph type="dt" sz="half" idx="10"/>
          </p:nvPr>
        </p:nvSpPr>
        <p:spPr/>
        <p:txBody>
          <a:bodyPr/>
          <a:lstStyle/>
          <a:p>
            <a:fld id="{FD2766A6-3C10-4AB8-86A1-BB1F0CDA7EFE}" type="datetimeFigureOut">
              <a:rPr lang="en-US" smtClean="0"/>
              <a:t>5/1/2023</a:t>
            </a:fld>
            <a:endParaRPr lang="en-US"/>
          </a:p>
        </p:txBody>
      </p:sp>
      <p:sp>
        <p:nvSpPr>
          <p:cNvPr id="5" name="Footer Placeholder 4">
            <a:extLst>
              <a:ext uri="{FF2B5EF4-FFF2-40B4-BE49-F238E27FC236}">
                <a16:creationId xmlns:a16="http://schemas.microsoft.com/office/drawing/2014/main" id="{873D7FFD-570A-4968-B943-AF87BB679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CE6A8-0665-4714-B241-6AFBA8C6F80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875316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926EC-DC54-4882-9D58-F201EA25C4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804E7C-4CBA-49AF-B24C-1A1FF51C21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D3C727-C0C7-4BBA-9CF5-6C1FAC76B10C}"/>
              </a:ext>
            </a:extLst>
          </p:cNvPr>
          <p:cNvSpPr>
            <a:spLocks noGrp="1"/>
          </p:cNvSpPr>
          <p:nvPr>
            <p:ph type="dt" sz="half" idx="10"/>
          </p:nvPr>
        </p:nvSpPr>
        <p:spPr/>
        <p:txBody>
          <a:bodyPr/>
          <a:lstStyle/>
          <a:p>
            <a:fld id="{FD2766A6-3C10-4AB8-86A1-BB1F0CDA7EFE}" type="datetimeFigureOut">
              <a:rPr lang="en-US" smtClean="0"/>
              <a:t>5/1/2023</a:t>
            </a:fld>
            <a:endParaRPr lang="en-US"/>
          </a:p>
        </p:txBody>
      </p:sp>
      <p:sp>
        <p:nvSpPr>
          <p:cNvPr id="5" name="Footer Placeholder 4">
            <a:extLst>
              <a:ext uri="{FF2B5EF4-FFF2-40B4-BE49-F238E27FC236}">
                <a16:creationId xmlns:a16="http://schemas.microsoft.com/office/drawing/2014/main" id="{34603986-C5B4-4956-AC6F-4F36186B8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45F941-E847-4C51-97D6-21066B26EB26}"/>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2127310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0338D2-D9EE-4B67-97C1-08ABD574530B}"/>
              </a:ext>
            </a:extLst>
          </p:cNvPr>
          <p:cNvSpPr>
            <a:spLocks noGrp="1"/>
          </p:cNvSpPr>
          <p:nvPr>
            <p:ph type="title" orient="vert"/>
          </p:nvPr>
        </p:nvSpPr>
        <p:spPr>
          <a:xfrm>
            <a:off x="7353848" y="365125"/>
            <a:ext cx="3999952"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274B1422-6C1E-4422-80E8-34B0092FBF05}"/>
              </a:ext>
            </a:extLst>
          </p:cNvPr>
          <p:cNvSpPr>
            <a:spLocks noGrp="1"/>
          </p:cNvSpPr>
          <p:nvPr>
            <p:ph type="body" orient="vert" idx="1"/>
          </p:nvPr>
        </p:nvSpPr>
        <p:spPr>
          <a:xfrm>
            <a:off x="838200" y="365125"/>
            <a:ext cx="626546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C8B53C-3084-4BC0-A80E-DB41C04C6258}"/>
              </a:ext>
            </a:extLst>
          </p:cNvPr>
          <p:cNvSpPr>
            <a:spLocks noGrp="1"/>
          </p:cNvSpPr>
          <p:nvPr>
            <p:ph type="dt" sz="half" idx="10"/>
          </p:nvPr>
        </p:nvSpPr>
        <p:spPr/>
        <p:txBody>
          <a:bodyPr/>
          <a:lstStyle/>
          <a:p>
            <a:fld id="{FD2766A6-3C10-4AB8-86A1-BB1F0CDA7EFE}" type="datetimeFigureOut">
              <a:rPr lang="en-US" smtClean="0"/>
              <a:t>5/1/2023</a:t>
            </a:fld>
            <a:endParaRPr lang="en-US"/>
          </a:p>
        </p:txBody>
      </p:sp>
      <p:sp>
        <p:nvSpPr>
          <p:cNvPr id="5" name="Footer Placeholder 4">
            <a:extLst>
              <a:ext uri="{FF2B5EF4-FFF2-40B4-BE49-F238E27FC236}">
                <a16:creationId xmlns:a16="http://schemas.microsoft.com/office/drawing/2014/main" id="{8276BFDE-DC70-4A6E-90B8-337FC47254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C3578F-39AE-4F6F-9614-32EF672E616D}"/>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715550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2A8A8-ECDA-4018-ABB4-CC22892BE8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90AE7C-51AF-4F0E-B5A3-8C7E1026C274}"/>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5F28C09-A717-49AB-B60E-433BC469258F}"/>
              </a:ext>
            </a:extLst>
          </p:cNvPr>
          <p:cNvSpPr>
            <a:spLocks noGrp="1"/>
          </p:cNvSpPr>
          <p:nvPr>
            <p:ph type="dt" sz="half" idx="10"/>
          </p:nvPr>
        </p:nvSpPr>
        <p:spPr/>
        <p:txBody>
          <a:bodyPr/>
          <a:lstStyle/>
          <a:p>
            <a:fld id="{FD2766A6-3C10-4AB8-86A1-BB1F0CDA7EFE}" type="datetimeFigureOut">
              <a:rPr lang="en-US" smtClean="0"/>
              <a:t>5/1/2023</a:t>
            </a:fld>
            <a:endParaRPr lang="en-US"/>
          </a:p>
        </p:txBody>
      </p:sp>
      <p:sp>
        <p:nvSpPr>
          <p:cNvPr id="5" name="Footer Placeholder 4">
            <a:extLst>
              <a:ext uri="{FF2B5EF4-FFF2-40B4-BE49-F238E27FC236}">
                <a16:creationId xmlns:a16="http://schemas.microsoft.com/office/drawing/2014/main" id="{1D11A47A-6E5A-4754-8B43-9CE556160B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ACA1EB-7AC7-4F86-90C0-AA980D88722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015031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95957-C46F-4F17-BC8C-6507E676E916}"/>
              </a:ext>
            </a:extLst>
          </p:cNvPr>
          <p:cNvSpPr>
            <a:spLocks noGrp="1"/>
          </p:cNvSpPr>
          <p:nvPr>
            <p:ph type="title"/>
          </p:nvPr>
        </p:nvSpPr>
        <p:spPr>
          <a:xfrm>
            <a:off x="831850" y="365760"/>
            <a:ext cx="10515600" cy="3827868"/>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98D9661B-6633-4C8B-8B9C-E514DF851D3E}"/>
              </a:ext>
            </a:extLst>
          </p:cNvPr>
          <p:cNvSpPr>
            <a:spLocks noGrp="1"/>
          </p:cNvSpPr>
          <p:nvPr>
            <p:ph type="body" idx="1"/>
          </p:nvPr>
        </p:nvSpPr>
        <p:spPr>
          <a:xfrm>
            <a:off x="831850" y="4443817"/>
            <a:ext cx="10515600" cy="1645834"/>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B6274BF-C1CD-4709-B0A0-E9407DBEA73C}"/>
              </a:ext>
            </a:extLst>
          </p:cNvPr>
          <p:cNvSpPr>
            <a:spLocks noGrp="1"/>
          </p:cNvSpPr>
          <p:nvPr>
            <p:ph type="dt" sz="half" idx="10"/>
          </p:nvPr>
        </p:nvSpPr>
        <p:spPr/>
        <p:txBody>
          <a:bodyPr/>
          <a:lstStyle/>
          <a:p>
            <a:fld id="{FD2766A6-3C10-4AB8-86A1-BB1F0CDA7EFE}" type="datetimeFigureOut">
              <a:rPr lang="en-US" smtClean="0"/>
              <a:t>5/1/2023</a:t>
            </a:fld>
            <a:endParaRPr lang="en-US"/>
          </a:p>
        </p:txBody>
      </p:sp>
      <p:sp>
        <p:nvSpPr>
          <p:cNvPr id="5" name="Footer Placeholder 4">
            <a:extLst>
              <a:ext uri="{FF2B5EF4-FFF2-40B4-BE49-F238E27FC236}">
                <a16:creationId xmlns:a16="http://schemas.microsoft.com/office/drawing/2014/main" id="{CC9ADB94-0A5B-4B56-B0B1-1FF5580A47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CA668A-35AE-4CDF-AC4C-2BEEA9EE80F8}"/>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809432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7F1FD-0E96-4963-9F09-92861572BB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79E5F0-B650-4AFF-B90E-23B378684D66}"/>
              </a:ext>
            </a:extLst>
          </p:cNvPr>
          <p:cNvSpPr>
            <a:spLocks noGrp="1"/>
          </p:cNvSpPr>
          <p:nvPr>
            <p:ph sz="half" idx="1"/>
          </p:nvPr>
        </p:nvSpPr>
        <p:spPr>
          <a:xfrm>
            <a:off x="838200" y="1940876"/>
            <a:ext cx="5181600" cy="423608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82D1747B-302D-476E-8F4F-E4B114C6624E}"/>
              </a:ext>
            </a:extLst>
          </p:cNvPr>
          <p:cNvSpPr>
            <a:spLocks noGrp="1"/>
          </p:cNvSpPr>
          <p:nvPr>
            <p:ph sz="half" idx="2"/>
          </p:nvPr>
        </p:nvSpPr>
        <p:spPr>
          <a:xfrm>
            <a:off x="6172200" y="1940876"/>
            <a:ext cx="5181600" cy="42360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40577D-22F7-4958-BB3D-6C9265EA1964}"/>
              </a:ext>
            </a:extLst>
          </p:cNvPr>
          <p:cNvSpPr>
            <a:spLocks noGrp="1"/>
          </p:cNvSpPr>
          <p:nvPr>
            <p:ph type="dt" sz="half" idx="10"/>
          </p:nvPr>
        </p:nvSpPr>
        <p:spPr/>
        <p:txBody>
          <a:bodyPr/>
          <a:lstStyle/>
          <a:p>
            <a:fld id="{FD2766A6-3C10-4AB8-86A1-BB1F0CDA7EFE}" type="datetimeFigureOut">
              <a:rPr lang="en-US" smtClean="0"/>
              <a:t>5/1/2023</a:t>
            </a:fld>
            <a:endParaRPr lang="en-US"/>
          </a:p>
        </p:txBody>
      </p:sp>
      <p:sp>
        <p:nvSpPr>
          <p:cNvPr id="6" name="Footer Placeholder 5">
            <a:extLst>
              <a:ext uri="{FF2B5EF4-FFF2-40B4-BE49-F238E27FC236}">
                <a16:creationId xmlns:a16="http://schemas.microsoft.com/office/drawing/2014/main" id="{71EC5B46-A8FB-4683-9618-3F6E073839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7887BD-93E9-4181-9D7F-940C3E1730FF}"/>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59639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63D79-FA27-4567-9032-AF722733E10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977C1BF-703F-4992-BB0C-EB1E579C7410}"/>
              </a:ext>
            </a:extLst>
          </p:cNvPr>
          <p:cNvSpPr>
            <a:spLocks noGrp="1"/>
          </p:cNvSpPr>
          <p:nvPr>
            <p:ph type="body" idx="1"/>
          </p:nvPr>
        </p:nvSpPr>
        <p:spPr>
          <a:xfrm>
            <a:off x="839788" y="1951823"/>
            <a:ext cx="5157787" cy="823912"/>
          </a:xfrm>
        </p:spPr>
        <p:txBody>
          <a:bodyPr anchor="b"/>
          <a:lstStyle>
            <a:lvl1pPr marL="0" indent="0">
              <a:buNone/>
              <a:defRPr lang="en-US" sz="2400" b="0" i="1" kern="120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2B2FCE1-6DC0-43B5-8016-89FD4AF5ABD2}"/>
              </a:ext>
            </a:extLst>
          </p:cNvPr>
          <p:cNvSpPr>
            <a:spLocks noGrp="1"/>
          </p:cNvSpPr>
          <p:nvPr>
            <p:ph sz="half" idx="2"/>
          </p:nvPr>
        </p:nvSpPr>
        <p:spPr>
          <a:xfrm>
            <a:off x="839788" y="2954741"/>
            <a:ext cx="5157787" cy="32349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62FED7A-67D0-43CC-889A-25F8849647F1}"/>
              </a:ext>
            </a:extLst>
          </p:cNvPr>
          <p:cNvSpPr>
            <a:spLocks noGrp="1"/>
          </p:cNvSpPr>
          <p:nvPr>
            <p:ph type="body" sz="quarter" idx="3"/>
          </p:nvPr>
        </p:nvSpPr>
        <p:spPr>
          <a:xfrm>
            <a:off x="6172200" y="1951823"/>
            <a:ext cx="5183188" cy="823912"/>
          </a:xfrm>
        </p:spPr>
        <p:txBody>
          <a:bodyPr anchor="b"/>
          <a:lstStyle>
            <a:lvl1pPr marL="0" indent="0">
              <a:buNone/>
              <a:defRPr lang="en-US" sz="2400" b="0" i="1" kern="120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731C176-48F2-44EC-B3A2-A144403D57FB}"/>
              </a:ext>
            </a:extLst>
          </p:cNvPr>
          <p:cNvSpPr>
            <a:spLocks noGrp="1"/>
          </p:cNvSpPr>
          <p:nvPr>
            <p:ph sz="quarter" idx="4"/>
          </p:nvPr>
        </p:nvSpPr>
        <p:spPr>
          <a:xfrm>
            <a:off x="6172200" y="2954741"/>
            <a:ext cx="5183188" cy="32349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9187B8-AC48-4FE7-8658-8A31E37311F6}"/>
              </a:ext>
            </a:extLst>
          </p:cNvPr>
          <p:cNvSpPr>
            <a:spLocks noGrp="1"/>
          </p:cNvSpPr>
          <p:nvPr>
            <p:ph type="dt" sz="half" idx="10"/>
          </p:nvPr>
        </p:nvSpPr>
        <p:spPr/>
        <p:txBody>
          <a:bodyPr/>
          <a:lstStyle/>
          <a:p>
            <a:fld id="{FD2766A6-3C10-4AB8-86A1-BB1F0CDA7EFE}" type="datetimeFigureOut">
              <a:rPr lang="en-US" smtClean="0"/>
              <a:t>5/1/2023</a:t>
            </a:fld>
            <a:endParaRPr lang="en-US"/>
          </a:p>
        </p:txBody>
      </p:sp>
      <p:sp>
        <p:nvSpPr>
          <p:cNvPr id="8" name="Footer Placeholder 7">
            <a:extLst>
              <a:ext uri="{FF2B5EF4-FFF2-40B4-BE49-F238E27FC236}">
                <a16:creationId xmlns:a16="http://schemas.microsoft.com/office/drawing/2014/main" id="{7CCAB465-E22E-45DC-89C9-406121BCED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F9D1CF-F964-4405-8677-5F9E2A02878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2494087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A3453-DD0F-41C0-8F4A-5DC343F5EB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4E6313-506F-4456-B3D9-D9655538F9FB}"/>
              </a:ext>
            </a:extLst>
          </p:cNvPr>
          <p:cNvSpPr>
            <a:spLocks noGrp="1"/>
          </p:cNvSpPr>
          <p:nvPr>
            <p:ph type="dt" sz="half" idx="10"/>
          </p:nvPr>
        </p:nvSpPr>
        <p:spPr/>
        <p:txBody>
          <a:bodyPr/>
          <a:lstStyle/>
          <a:p>
            <a:fld id="{FD2766A6-3C10-4AB8-86A1-BB1F0CDA7EFE}" type="datetimeFigureOut">
              <a:rPr lang="en-US" smtClean="0"/>
              <a:t>5/1/2023</a:t>
            </a:fld>
            <a:endParaRPr lang="en-US"/>
          </a:p>
        </p:txBody>
      </p:sp>
      <p:sp>
        <p:nvSpPr>
          <p:cNvPr id="4" name="Footer Placeholder 3">
            <a:extLst>
              <a:ext uri="{FF2B5EF4-FFF2-40B4-BE49-F238E27FC236}">
                <a16:creationId xmlns:a16="http://schemas.microsoft.com/office/drawing/2014/main" id="{E8F26068-7707-41EC-93EF-A24CAF8FFD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9C8A3C-8C01-4039-B47B-57D8497587A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775673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892633-8C77-419D-B24D-2B3D44DBA556}"/>
              </a:ext>
            </a:extLst>
          </p:cNvPr>
          <p:cNvSpPr>
            <a:spLocks noGrp="1"/>
          </p:cNvSpPr>
          <p:nvPr>
            <p:ph type="dt" sz="half" idx="10"/>
          </p:nvPr>
        </p:nvSpPr>
        <p:spPr/>
        <p:txBody>
          <a:bodyPr/>
          <a:lstStyle/>
          <a:p>
            <a:fld id="{FD2766A6-3C10-4AB8-86A1-BB1F0CDA7EFE}" type="datetimeFigureOut">
              <a:rPr lang="en-US" smtClean="0"/>
              <a:t>5/1/2023</a:t>
            </a:fld>
            <a:endParaRPr lang="en-US"/>
          </a:p>
        </p:txBody>
      </p:sp>
      <p:sp>
        <p:nvSpPr>
          <p:cNvPr id="3" name="Footer Placeholder 2">
            <a:extLst>
              <a:ext uri="{FF2B5EF4-FFF2-40B4-BE49-F238E27FC236}">
                <a16:creationId xmlns:a16="http://schemas.microsoft.com/office/drawing/2014/main" id="{FD149D59-0A88-4A14-A740-4CCD9B5264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A3DEF9-802F-444E-92D2-397862EEAB0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4271172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23C20-3881-4F15-94F7-9D7B9F9E357A}"/>
              </a:ext>
            </a:extLst>
          </p:cNvPr>
          <p:cNvSpPr>
            <a:spLocks noGrp="1"/>
          </p:cNvSpPr>
          <p:nvPr>
            <p:ph type="title"/>
          </p:nvPr>
        </p:nvSpPr>
        <p:spPr>
          <a:xfrm>
            <a:off x="839788" y="457200"/>
            <a:ext cx="4343400" cy="2971800"/>
          </a:xfrm>
        </p:spPr>
        <p:txBody>
          <a:bodyPr anchor="b">
            <a:noAutofit/>
          </a:bodyPr>
          <a:lstStyle>
            <a:lvl1pPr algn="l" defTabSz="914400" rtl="0" eaLnBrk="1" latinLnBrk="0" hangingPunct="1">
              <a:lnSpc>
                <a:spcPct val="100000"/>
              </a:lnSpc>
              <a:spcBef>
                <a:spcPct val="0"/>
              </a:spcBef>
              <a:buNone/>
              <a:defRPr lang="en-US" sz="5400" kern="1200" dirty="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a:lstStyle>
          <a:p>
            <a:r>
              <a:rPr lang="en-US" dirty="0"/>
              <a:t>Click to edit Master title style</a:t>
            </a:r>
          </a:p>
        </p:txBody>
      </p:sp>
      <p:sp>
        <p:nvSpPr>
          <p:cNvPr id="3" name="Content Placeholder 2">
            <a:extLst>
              <a:ext uri="{FF2B5EF4-FFF2-40B4-BE49-F238E27FC236}">
                <a16:creationId xmlns:a16="http://schemas.microsoft.com/office/drawing/2014/main" id="{B268F40F-6C2A-48EC-8F16-DA179A1DA375}"/>
              </a:ext>
            </a:extLst>
          </p:cNvPr>
          <p:cNvSpPr>
            <a:spLocks noGrp="1"/>
          </p:cNvSpPr>
          <p:nvPr>
            <p:ph idx="1"/>
          </p:nvPr>
        </p:nvSpPr>
        <p:spPr>
          <a:xfrm>
            <a:off x="5554638" y="457201"/>
            <a:ext cx="5800749" cy="540385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6736B7E-D33D-48C7-97AC-5C0D9874FE53}"/>
              </a:ext>
            </a:extLst>
          </p:cNvPr>
          <p:cNvSpPr>
            <a:spLocks noGrp="1"/>
          </p:cNvSpPr>
          <p:nvPr>
            <p:ph type="body" sz="half" idx="2"/>
          </p:nvPr>
        </p:nvSpPr>
        <p:spPr>
          <a:xfrm>
            <a:off x="839788" y="3657600"/>
            <a:ext cx="4343400" cy="2211387"/>
          </a:xfrm>
        </p:spPr>
        <p:txBody>
          <a:bodyPr>
            <a:normAutofit/>
          </a:bodyPr>
          <a:lstStyle>
            <a:lvl1pPr marL="0" indent="0">
              <a:buNone/>
              <a:defRPr lang="en-US" sz="2400" i="1"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Font typeface="Arial" panose="020B0604020202020204" pitchFamily="34" charset="0"/>
              <a:buNone/>
            </a:pPr>
            <a:r>
              <a:rPr lang="en-US" dirty="0"/>
              <a:t>Click to edit Master text styles</a:t>
            </a:r>
          </a:p>
        </p:txBody>
      </p:sp>
      <p:sp>
        <p:nvSpPr>
          <p:cNvPr id="5" name="Date Placeholder 4">
            <a:extLst>
              <a:ext uri="{FF2B5EF4-FFF2-40B4-BE49-F238E27FC236}">
                <a16:creationId xmlns:a16="http://schemas.microsoft.com/office/drawing/2014/main" id="{E9149BC5-FF58-463A-B4FA-F0F912F1234F}"/>
              </a:ext>
            </a:extLst>
          </p:cNvPr>
          <p:cNvSpPr>
            <a:spLocks noGrp="1"/>
          </p:cNvSpPr>
          <p:nvPr>
            <p:ph type="dt" sz="half" idx="10"/>
          </p:nvPr>
        </p:nvSpPr>
        <p:spPr/>
        <p:txBody>
          <a:bodyPr/>
          <a:lstStyle/>
          <a:p>
            <a:fld id="{FD2766A6-3C10-4AB8-86A1-BB1F0CDA7EFE}" type="datetimeFigureOut">
              <a:rPr lang="en-US" smtClean="0"/>
              <a:t>5/1/2023</a:t>
            </a:fld>
            <a:endParaRPr lang="en-US"/>
          </a:p>
        </p:txBody>
      </p:sp>
      <p:sp>
        <p:nvSpPr>
          <p:cNvPr id="6" name="Footer Placeholder 5">
            <a:extLst>
              <a:ext uri="{FF2B5EF4-FFF2-40B4-BE49-F238E27FC236}">
                <a16:creationId xmlns:a16="http://schemas.microsoft.com/office/drawing/2014/main" id="{947072D7-4A2A-407F-A084-6AE8DD0016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D4C41C-C368-475C-BDC1-DC5B29C7800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2235956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F67B0-865B-44ED-9DFE-36C73B0C8B43}"/>
              </a:ext>
            </a:extLst>
          </p:cNvPr>
          <p:cNvSpPr>
            <a:spLocks noGrp="1"/>
          </p:cNvSpPr>
          <p:nvPr>
            <p:ph type="title"/>
          </p:nvPr>
        </p:nvSpPr>
        <p:spPr>
          <a:xfrm>
            <a:off x="839788" y="457200"/>
            <a:ext cx="4343400" cy="2971800"/>
          </a:xfrm>
        </p:spPr>
        <p:txBody>
          <a:bodyPr anchor="b">
            <a:noAutofit/>
          </a:bodyPr>
          <a:lstStyle>
            <a:lvl1pPr algn="l" defTabSz="914400" rtl="0" eaLnBrk="1" latinLnBrk="0" hangingPunct="1">
              <a:lnSpc>
                <a:spcPct val="100000"/>
              </a:lnSpc>
              <a:spcBef>
                <a:spcPct val="0"/>
              </a:spcBef>
              <a:buNone/>
              <a:defRPr lang="en-US" sz="5400" kern="1200" dirty="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a:lstStyle>
          <a:p>
            <a:r>
              <a:rPr lang="en-US" dirty="0"/>
              <a:t>Click to edit Master title style</a:t>
            </a:r>
          </a:p>
        </p:txBody>
      </p:sp>
      <p:sp>
        <p:nvSpPr>
          <p:cNvPr id="3" name="Picture Placeholder 2">
            <a:extLst>
              <a:ext uri="{FF2B5EF4-FFF2-40B4-BE49-F238E27FC236}">
                <a16:creationId xmlns:a16="http://schemas.microsoft.com/office/drawing/2014/main" id="{B73C5CF7-138A-437C-9E0A-FF4179970319}"/>
              </a:ext>
            </a:extLst>
          </p:cNvPr>
          <p:cNvSpPr>
            <a:spLocks noGrp="1"/>
          </p:cNvSpPr>
          <p:nvPr>
            <p:ph type="pic" idx="1"/>
          </p:nvPr>
        </p:nvSpPr>
        <p:spPr>
          <a:xfrm>
            <a:off x="5561462" y="457201"/>
            <a:ext cx="5793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117822-7770-4117-96A2-8D2FF0A01044}"/>
              </a:ext>
            </a:extLst>
          </p:cNvPr>
          <p:cNvSpPr>
            <a:spLocks noGrp="1"/>
          </p:cNvSpPr>
          <p:nvPr>
            <p:ph type="body" sz="half" idx="2"/>
          </p:nvPr>
        </p:nvSpPr>
        <p:spPr>
          <a:xfrm>
            <a:off x="839788" y="3664424"/>
            <a:ext cx="4343400" cy="2204564"/>
          </a:xfrm>
        </p:spPr>
        <p:txBody>
          <a:bodyPr>
            <a:normAutofit/>
          </a:bodyPr>
          <a:lstStyle>
            <a:lvl1pPr marL="0" indent="0">
              <a:buNone/>
              <a:defRPr lang="en-US" sz="2400" i="1"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Font typeface="Arial" panose="020B0604020202020204" pitchFamily="34" charset="0"/>
              <a:buNone/>
            </a:pPr>
            <a:r>
              <a:rPr lang="en-US" dirty="0"/>
              <a:t>Click to edit Master text styles</a:t>
            </a:r>
          </a:p>
        </p:txBody>
      </p:sp>
      <p:sp>
        <p:nvSpPr>
          <p:cNvPr id="5" name="Date Placeholder 4">
            <a:extLst>
              <a:ext uri="{FF2B5EF4-FFF2-40B4-BE49-F238E27FC236}">
                <a16:creationId xmlns:a16="http://schemas.microsoft.com/office/drawing/2014/main" id="{11295030-39C7-4814-A766-1A3E094EBA15}"/>
              </a:ext>
            </a:extLst>
          </p:cNvPr>
          <p:cNvSpPr>
            <a:spLocks noGrp="1"/>
          </p:cNvSpPr>
          <p:nvPr>
            <p:ph type="dt" sz="half" idx="10"/>
          </p:nvPr>
        </p:nvSpPr>
        <p:spPr/>
        <p:txBody>
          <a:bodyPr/>
          <a:lstStyle/>
          <a:p>
            <a:fld id="{FD2766A6-3C10-4AB8-86A1-BB1F0CDA7EFE}" type="datetimeFigureOut">
              <a:rPr lang="en-US" smtClean="0"/>
              <a:t>5/1/2023</a:t>
            </a:fld>
            <a:endParaRPr lang="en-US"/>
          </a:p>
        </p:txBody>
      </p:sp>
      <p:sp>
        <p:nvSpPr>
          <p:cNvPr id="6" name="Footer Placeholder 5">
            <a:extLst>
              <a:ext uri="{FF2B5EF4-FFF2-40B4-BE49-F238E27FC236}">
                <a16:creationId xmlns:a16="http://schemas.microsoft.com/office/drawing/2014/main" id="{B91F02CD-DC87-47B6-96C4-F6470B1D8F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CFF531-02C2-4C1D-A692-7040378066C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327909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6818BD-D734-48A1-8CC0-609D11E5560E}"/>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AF9D215A-D2A1-4903-A905-F8B06EF41B4F}"/>
              </a:ext>
            </a:extLst>
          </p:cNvPr>
          <p:cNvSpPr>
            <a:spLocks noGrp="1"/>
          </p:cNvSpPr>
          <p:nvPr>
            <p:ph type="body" idx="1"/>
          </p:nvPr>
        </p:nvSpPr>
        <p:spPr>
          <a:xfrm>
            <a:off x="838200" y="1940875"/>
            <a:ext cx="10515600" cy="423608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42B88A-7A1D-4AA1-8536-28DC13DBA5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D2766A6-3C10-4AB8-86A1-BB1F0CDA7EFE}" type="datetimeFigureOut">
              <a:rPr lang="en-US" smtClean="0"/>
              <a:pPr/>
              <a:t>5/1/2023</a:t>
            </a:fld>
            <a:endParaRPr lang="en-US" dirty="0"/>
          </a:p>
        </p:txBody>
      </p:sp>
      <p:sp>
        <p:nvSpPr>
          <p:cNvPr id="5" name="Footer Placeholder 4">
            <a:extLst>
              <a:ext uri="{FF2B5EF4-FFF2-40B4-BE49-F238E27FC236}">
                <a16:creationId xmlns:a16="http://schemas.microsoft.com/office/drawing/2014/main" id="{B37FE925-0C4B-4BAE-9799-3A9D46D920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ADAD54-E5C5-4D48-8592-BB22F0A851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3060201-1C40-4B39-813D-5CD9493BAEED}" type="slidenum">
              <a:rPr lang="en-US" smtClean="0"/>
              <a:pPr/>
              <a:t>‹#›</a:t>
            </a:fld>
            <a:endParaRPr lang="en-US"/>
          </a:p>
        </p:txBody>
      </p:sp>
    </p:spTree>
    <p:extLst>
      <p:ext uri="{BB962C8B-B14F-4D97-AF65-F5344CB8AC3E}">
        <p14:creationId xmlns:p14="http://schemas.microsoft.com/office/powerpoint/2010/main" val="1518762704"/>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 id="2147483811" r:id="rId6"/>
    <p:sldLayoutId id="2147483806" r:id="rId7"/>
    <p:sldLayoutId id="2147483807" r:id="rId8"/>
    <p:sldLayoutId id="2147483808" r:id="rId9"/>
    <p:sldLayoutId id="2147483810" r:id="rId10"/>
    <p:sldLayoutId id="2147483809" r:id="rId11"/>
  </p:sldLayoutIdLst>
  <p:txStyles>
    <p:titleStyle>
      <a:lvl1pPr algn="l" defTabSz="914400" rtl="0" eaLnBrk="1" latinLnBrk="0" hangingPunct="1">
        <a:lnSpc>
          <a:spcPct val="100000"/>
        </a:lnSpc>
        <a:spcBef>
          <a:spcPct val="0"/>
        </a:spcBef>
        <a:buNone/>
        <a:defRPr lang="en-US" sz="5400" kern="1200" smtClean="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p:titleStyle>
    <p:bodyStyle>
      <a:lvl1pPr marL="228600" indent="-228600" algn="l" defTabSz="914400" rtl="0" eaLnBrk="1" latinLnBrk="0" hangingPunct="1">
        <a:lnSpc>
          <a:spcPct val="110000"/>
        </a:lnSpc>
        <a:spcBef>
          <a:spcPts val="1000"/>
        </a:spcBef>
        <a:buClr>
          <a:schemeClr val="tx2"/>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tx2"/>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tx2"/>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tx2"/>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tx2"/>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7.xml"/><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B869131-809F-4714-9B05-385CAF009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E51176-EC1A-4244-7ABC-6632C11AA9D4}"/>
              </a:ext>
            </a:extLst>
          </p:cNvPr>
          <p:cNvSpPr>
            <a:spLocks noGrp="1"/>
          </p:cNvSpPr>
          <p:nvPr>
            <p:ph type="ctrTitle"/>
          </p:nvPr>
        </p:nvSpPr>
        <p:spPr>
          <a:xfrm>
            <a:off x="445419" y="923967"/>
            <a:ext cx="4719123" cy="2359261"/>
          </a:xfrm>
        </p:spPr>
        <p:txBody>
          <a:bodyPr vert="horz" lIns="91440" tIns="45720" rIns="91440" bIns="45720" rtlCol="0" anchor="b">
            <a:normAutofit fontScale="90000"/>
          </a:bodyPr>
          <a:lstStyle/>
          <a:p>
            <a:r>
              <a:rPr lang="en-US" sz="5000" kern="1200" dirty="0">
                <a:solidFill>
                  <a:srgbClr val="002060"/>
                </a:solidFill>
                <a:latin typeface="Aharoni" panose="02010803020104030203" pitchFamily="2" charset="-79"/>
                <a:ea typeface="+mn-ea"/>
                <a:cs typeface="Angsana New" panose="02020603050405020304" pitchFamily="18" charset="-34"/>
              </a:rPr>
              <a:t>IPL DATA ANALYSIS AND VISUALIZATION</a:t>
            </a:r>
          </a:p>
        </p:txBody>
      </p:sp>
      <p:sp>
        <p:nvSpPr>
          <p:cNvPr id="3" name="Subtitle 2">
            <a:extLst>
              <a:ext uri="{FF2B5EF4-FFF2-40B4-BE49-F238E27FC236}">
                <a16:creationId xmlns:a16="http://schemas.microsoft.com/office/drawing/2014/main" id="{DBA91C40-5544-8491-2960-2A1B0878BB7D}"/>
              </a:ext>
            </a:extLst>
          </p:cNvPr>
          <p:cNvSpPr>
            <a:spLocks noGrp="1"/>
          </p:cNvSpPr>
          <p:nvPr>
            <p:ph type="subTitle" idx="1"/>
          </p:nvPr>
        </p:nvSpPr>
        <p:spPr>
          <a:xfrm>
            <a:off x="469349" y="3931903"/>
            <a:ext cx="3369365" cy="2359261"/>
          </a:xfrm>
        </p:spPr>
        <p:txBody>
          <a:bodyPr vert="horz" lIns="91440" tIns="45720" rIns="91440" bIns="45720" rtlCol="0">
            <a:normAutofit fontScale="92500" lnSpcReduction="10000"/>
          </a:bodyPr>
          <a:lstStyle/>
          <a:p>
            <a:pPr>
              <a:lnSpc>
                <a:spcPct val="100000"/>
              </a:lnSpc>
            </a:pPr>
            <a:r>
              <a:rPr lang="en-US" dirty="0">
                <a:solidFill>
                  <a:srgbClr val="002060"/>
                </a:solidFill>
              </a:rPr>
              <a:t>Quad Squad:</a:t>
            </a:r>
          </a:p>
          <a:p>
            <a:pPr>
              <a:lnSpc>
                <a:spcPct val="100000"/>
              </a:lnSpc>
            </a:pPr>
            <a:r>
              <a:rPr lang="en-US" dirty="0">
                <a:solidFill>
                  <a:srgbClr val="002060"/>
                </a:solidFill>
              </a:rPr>
              <a:t>Sangeetha R </a:t>
            </a:r>
            <a:br>
              <a:rPr lang="en-US" dirty="0">
                <a:solidFill>
                  <a:srgbClr val="002060"/>
                </a:solidFill>
              </a:rPr>
            </a:br>
            <a:r>
              <a:rPr lang="en-US" dirty="0" err="1">
                <a:solidFill>
                  <a:srgbClr val="002060"/>
                </a:solidFill>
              </a:rPr>
              <a:t>Achyuth</a:t>
            </a:r>
            <a:r>
              <a:rPr lang="en-US" dirty="0">
                <a:solidFill>
                  <a:srgbClr val="002060"/>
                </a:solidFill>
              </a:rPr>
              <a:t> A </a:t>
            </a:r>
            <a:br>
              <a:rPr lang="en-US" dirty="0">
                <a:solidFill>
                  <a:srgbClr val="002060"/>
                </a:solidFill>
              </a:rPr>
            </a:br>
            <a:r>
              <a:rPr lang="en-US" dirty="0">
                <a:solidFill>
                  <a:srgbClr val="002060"/>
                </a:solidFill>
              </a:rPr>
              <a:t>Sukumar B</a:t>
            </a:r>
            <a:br>
              <a:rPr lang="en-US" dirty="0">
                <a:solidFill>
                  <a:srgbClr val="002060"/>
                </a:solidFill>
              </a:rPr>
            </a:br>
            <a:r>
              <a:rPr lang="en-US" dirty="0" err="1">
                <a:solidFill>
                  <a:srgbClr val="002060"/>
                </a:solidFill>
              </a:rPr>
              <a:t>Nikhitha</a:t>
            </a:r>
            <a:r>
              <a:rPr lang="en-US" dirty="0">
                <a:solidFill>
                  <a:srgbClr val="002060"/>
                </a:solidFill>
              </a:rPr>
              <a:t> B</a:t>
            </a:r>
            <a:br>
              <a:rPr lang="en-US" dirty="0"/>
            </a:br>
            <a:br>
              <a:rPr lang="en-US" dirty="0"/>
            </a:br>
            <a:endParaRPr lang="en-US" dirty="0"/>
          </a:p>
        </p:txBody>
      </p:sp>
      <p:pic>
        <p:nvPicPr>
          <p:cNvPr id="5" name="Picture 4" descr="Logo&#10;&#10;Description automatically generated">
            <a:extLst>
              <a:ext uri="{FF2B5EF4-FFF2-40B4-BE49-F238E27FC236}">
                <a16:creationId xmlns:a16="http://schemas.microsoft.com/office/drawing/2014/main" id="{5D557005-A3C8-4F86-FD16-DDC001275BC3}"/>
              </a:ext>
            </a:extLst>
          </p:cNvPr>
          <p:cNvPicPr>
            <a:picLocks noChangeAspect="1"/>
          </p:cNvPicPr>
          <p:nvPr/>
        </p:nvPicPr>
        <p:blipFill>
          <a:blip r:embed="rId2"/>
          <a:stretch>
            <a:fillRect/>
          </a:stretch>
        </p:blipFill>
        <p:spPr>
          <a:xfrm>
            <a:off x="5081967" y="914400"/>
            <a:ext cx="7033584" cy="4712498"/>
          </a:xfrm>
          <a:prstGeom prst="rect">
            <a:avLst/>
          </a:prstGeom>
        </p:spPr>
      </p:pic>
      <p:cxnSp>
        <p:nvCxnSpPr>
          <p:cNvPr id="73" name="Straight Connector 72">
            <a:extLst>
              <a:ext uri="{FF2B5EF4-FFF2-40B4-BE49-F238E27FC236}">
                <a16:creationId xmlns:a16="http://schemas.microsoft.com/office/drawing/2014/main" id="{4028D5C2-5691-2CF3-73AA-9A125019BD7C}"/>
              </a:ext>
            </a:extLst>
          </p:cNvPr>
          <p:cNvCxnSpPr/>
          <p:nvPr/>
        </p:nvCxnSpPr>
        <p:spPr>
          <a:xfrm>
            <a:off x="545549" y="3538330"/>
            <a:ext cx="2252868" cy="0"/>
          </a:xfrm>
          <a:prstGeom prst="line">
            <a:avLst/>
          </a:prstGeom>
          <a:ln w="47625">
            <a:solidFill>
              <a:srgbClr val="002060"/>
            </a:solidFill>
          </a:ln>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020FA2D3-F66C-2316-C364-DFAB01A81DAB}"/>
              </a:ext>
            </a:extLst>
          </p:cNvPr>
          <p:cNvSpPr txBox="1"/>
          <p:nvPr/>
        </p:nvSpPr>
        <p:spPr>
          <a:xfrm>
            <a:off x="97971" y="6573955"/>
            <a:ext cx="6901543" cy="276999"/>
          </a:xfrm>
          <a:prstGeom prst="rect">
            <a:avLst/>
          </a:prstGeom>
          <a:noFill/>
        </p:spPr>
        <p:txBody>
          <a:bodyPr wrap="square" rtlCol="0">
            <a:spAutoFit/>
          </a:bodyPr>
          <a:lstStyle/>
          <a:p>
            <a:r>
              <a:rPr lang="en-US" sz="1200" i="1" dirty="0"/>
              <a:t>Under the guidance of prof. Syed Jawad Hussain Shah</a:t>
            </a:r>
          </a:p>
        </p:txBody>
      </p:sp>
    </p:spTree>
    <p:extLst>
      <p:ext uri="{BB962C8B-B14F-4D97-AF65-F5344CB8AC3E}">
        <p14:creationId xmlns:p14="http://schemas.microsoft.com/office/powerpoint/2010/main" val="11880707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bar chart&#10;&#10;Description automatically generated">
            <a:extLst>
              <a:ext uri="{FF2B5EF4-FFF2-40B4-BE49-F238E27FC236}">
                <a16:creationId xmlns:a16="http://schemas.microsoft.com/office/drawing/2014/main" id="{6A397981-BBAE-9642-9437-E564976CE6FB}"/>
              </a:ext>
            </a:extLst>
          </p:cNvPr>
          <p:cNvPicPr>
            <a:picLocks noChangeAspect="1"/>
          </p:cNvPicPr>
          <p:nvPr/>
        </p:nvPicPr>
        <p:blipFill>
          <a:blip r:embed="rId3"/>
          <a:stretch>
            <a:fillRect/>
          </a:stretch>
        </p:blipFill>
        <p:spPr>
          <a:xfrm>
            <a:off x="97783" y="156116"/>
            <a:ext cx="11711358" cy="6701883"/>
          </a:xfrm>
          <a:prstGeom prst="rect">
            <a:avLst/>
          </a:prstGeom>
        </p:spPr>
      </p:pic>
    </p:spTree>
    <p:extLst>
      <p:ext uri="{BB962C8B-B14F-4D97-AF65-F5344CB8AC3E}">
        <p14:creationId xmlns:p14="http://schemas.microsoft.com/office/powerpoint/2010/main" val="402906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descr="Chart, bar chart&#10;&#10;Description automatically generated">
            <a:extLst>
              <a:ext uri="{FF2B5EF4-FFF2-40B4-BE49-F238E27FC236}">
                <a16:creationId xmlns:a16="http://schemas.microsoft.com/office/drawing/2014/main" id="{EB23A85F-7500-3B1F-95C7-F96ACC463993}"/>
              </a:ext>
            </a:extLst>
          </p:cNvPr>
          <p:cNvPicPr>
            <a:picLocks noChangeAspect="1"/>
          </p:cNvPicPr>
          <p:nvPr/>
        </p:nvPicPr>
        <p:blipFill>
          <a:blip r:embed="rId2"/>
          <a:stretch>
            <a:fillRect/>
          </a:stretch>
        </p:blipFill>
        <p:spPr>
          <a:xfrm>
            <a:off x="504947" y="136935"/>
            <a:ext cx="4943309" cy="3082642"/>
          </a:xfrm>
          <a:prstGeom prst="rect">
            <a:avLst/>
          </a:prstGeom>
        </p:spPr>
      </p:pic>
      <p:cxnSp>
        <p:nvCxnSpPr>
          <p:cNvPr id="16" name="Straight Connector 15">
            <a:extLst>
              <a:ext uri="{FF2B5EF4-FFF2-40B4-BE49-F238E27FC236}">
                <a16:creationId xmlns:a16="http://schemas.microsoft.com/office/drawing/2014/main" id="{91B6081D-D3E8-4209-B85B-EB1C655A62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1214" y="1111170"/>
            <a:ext cx="11040" cy="4645103"/>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4" name="Picture 3" descr="Chart, bar chart&#10;&#10;Description automatically generated">
            <a:extLst>
              <a:ext uri="{FF2B5EF4-FFF2-40B4-BE49-F238E27FC236}">
                <a16:creationId xmlns:a16="http://schemas.microsoft.com/office/drawing/2014/main" id="{97899249-9F32-AAFE-9D9E-187D304FF047}"/>
              </a:ext>
            </a:extLst>
          </p:cNvPr>
          <p:cNvPicPr>
            <a:picLocks noChangeAspect="1"/>
          </p:cNvPicPr>
          <p:nvPr/>
        </p:nvPicPr>
        <p:blipFill>
          <a:blip r:embed="rId3"/>
          <a:stretch>
            <a:fillRect/>
          </a:stretch>
        </p:blipFill>
        <p:spPr>
          <a:xfrm>
            <a:off x="6360056" y="237294"/>
            <a:ext cx="4943308" cy="3083203"/>
          </a:xfrm>
          <a:prstGeom prst="rect">
            <a:avLst/>
          </a:prstGeom>
        </p:spPr>
      </p:pic>
      <p:cxnSp>
        <p:nvCxnSpPr>
          <p:cNvPr id="18" name="Straight Connector 17">
            <a:extLst>
              <a:ext uri="{FF2B5EF4-FFF2-40B4-BE49-F238E27FC236}">
                <a16:creationId xmlns:a16="http://schemas.microsoft.com/office/drawing/2014/main" id="{28CA55E4-1295-45C8-BA05-5A9E705B74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03027"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8C5794E-A9A1-4A23-AF68-C79A782233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10334"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9" name="Picture 8" descr="Chart, scatter chart&#10;&#10;Description automatically generated">
            <a:extLst>
              <a:ext uri="{FF2B5EF4-FFF2-40B4-BE49-F238E27FC236}">
                <a16:creationId xmlns:a16="http://schemas.microsoft.com/office/drawing/2014/main" id="{4AB74E2A-726B-F64F-96A9-09D2CD7E0BA4}"/>
              </a:ext>
            </a:extLst>
          </p:cNvPr>
          <p:cNvPicPr>
            <a:picLocks noChangeAspect="1"/>
          </p:cNvPicPr>
          <p:nvPr/>
        </p:nvPicPr>
        <p:blipFill>
          <a:blip r:embed="rId4"/>
          <a:stretch>
            <a:fillRect/>
          </a:stretch>
        </p:blipFill>
        <p:spPr>
          <a:xfrm>
            <a:off x="604862" y="3582107"/>
            <a:ext cx="4397234" cy="3082641"/>
          </a:xfrm>
          <a:prstGeom prst="rect">
            <a:avLst/>
          </a:prstGeom>
        </p:spPr>
      </p:pic>
      <p:pic>
        <p:nvPicPr>
          <p:cNvPr id="5" name="Picture 4" descr="Chart, pie chart&#10;&#10;Description automatically generated">
            <a:extLst>
              <a:ext uri="{FF2B5EF4-FFF2-40B4-BE49-F238E27FC236}">
                <a16:creationId xmlns:a16="http://schemas.microsoft.com/office/drawing/2014/main" id="{624D23CF-C272-E82A-BFDD-426D8347C3CF}"/>
              </a:ext>
            </a:extLst>
          </p:cNvPr>
          <p:cNvPicPr>
            <a:picLocks noChangeAspect="1"/>
          </p:cNvPicPr>
          <p:nvPr/>
        </p:nvPicPr>
        <p:blipFill>
          <a:blip r:embed="rId5"/>
          <a:stretch>
            <a:fillRect/>
          </a:stretch>
        </p:blipFill>
        <p:spPr>
          <a:xfrm>
            <a:off x="7245661" y="3671316"/>
            <a:ext cx="2918250" cy="2553469"/>
          </a:xfrm>
          <a:prstGeom prst="rect">
            <a:avLst/>
          </a:prstGeom>
        </p:spPr>
      </p:pic>
      <p:pic>
        <p:nvPicPr>
          <p:cNvPr id="2" name="Picture 1" descr="Logo&#10;&#10;Description automatically generated">
            <a:extLst>
              <a:ext uri="{FF2B5EF4-FFF2-40B4-BE49-F238E27FC236}">
                <a16:creationId xmlns:a16="http://schemas.microsoft.com/office/drawing/2014/main" id="{0D0C22E4-C572-2F46-216A-BD79299FED38}"/>
              </a:ext>
            </a:extLst>
          </p:cNvPr>
          <p:cNvPicPr>
            <a:picLocks noChangeAspect="1"/>
          </p:cNvPicPr>
          <p:nvPr/>
        </p:nvPicPr>
        <p:blipFill>
          <a:blip r:embed="rId6"/>
          <a:stretch>
            <a:fillRect/>
          </a:stretch>
        </p:blipFill>
        <p:spPr>
          <a:xfrm>
            <a:off x="11302409" y="0"/>
            <a:ext cx="889590" cy="688619"/>
          </a:xfrm>
          <a:prstGeom prst="rect">
            <a:avLst/>
          </a:prstGeom>
        </p:spPr>
      </p:pic>
    </p:spTree>
    <p:extLst>
      <p:ext uri="{BB962C8B-B14F-4D97-AF65-F5344CB8AC3E}">
        <p14:creationId xmlns:p14="http://schemas.microsoft.com/office/powerpoint/2010/main" val="2929684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C37C960-91F5-4F61-B2CD-8A0379207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Chart, bar chart&#10;&#10;Description automatically generated">
            <a:extLst>
              <a:ext uri="{FF2B5EF4-FFF2-40B4-BE49-F238E27FC236}">
                <a16:creationId xmlns:a16="http://schemas.microsoft.com/office/drawing/2014/main" id="{152793B8-7DF2-12D4-C258-02F88F083060}"/>
              </a:ext>
            </a:extLst>
          </p:cNvPr>
          <p:cNvPicPr>
            <a:picLocks noChangeAspect="1"/>
          </p:cNvPicPr>
          <p:nvPr/>
        </p:nvPicPr>
        <p:blipFill rotWithShape="1">
          <a:blip r:embed="rId2"/>
          <a:srcRect r="1" b="1977"/>
          <a:stretch/>
        </p:blipFill>
        <p:spPr>
          <a:xfrm>
            <a:off x="594360" y="596644"/>
            <a:ext cx="11007454" cy="5664712"/>
          </a:xfrm>
          <a:prstGeom prst="rect">
            <a:avLst/>
          </a:prstGeom>
        </p:spPr>
      </p:pic>
      <p:pic>
        <p:nvPicPr>
          <p:cNvPr id="3" name="Picture 2" descr="A picture containing clipart&#10;&#10;Description automatically generated">
            <a:extLst>
              <a:ext uri="{FF2B5EF4-FFF2-40B4-BE49-F238E27FC236}">
                <a16:creationId xmlns:a16="http://schemas.microsoft.com/office/drawing/2014/main" id="{E878C232-3594-6B8E-F292-6649C757E703}"/>
              </a:ext>
            </a:extLst>
          </p:cNvPr>
          <p:cNvPicPr>
            <a:picLocks noChangeAspect="1"/>
          </p:cNvPicPr>
          <p:nvPr/>
        </p:nvPicPr>
        <p:blipFill>
          <a:blip r:embed="rId3"/>
          <a:stretch>
            <a:fillRect/>
          </a:stretch>
        </p:blipFill>
        <p:spPr>
          <a:xfrm>
            <a:off x="1" y="5885481"/>
            <a:ext cx="1025911" cy="972518"/>
          </a:xfrm>
          <a:prstGeom prst="rect">
            <a:avLst/>
          </a:prstGeom>
        </p:spPr>
      </p:pic>
    </p:spTree>
    <p:extLst>
      <p:ext uri="{BB962C8B-B14F-4D97-AF65-F5344CB8AC3E}">
        <p14:creationId xmlns:p14="http://schemas.microsoft.com/office/powerpoint/2010/main" val="1106067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C37C960-91F5-4F61-B2CD-8A0379207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pplication&#10;&#10;Description automatically generated with medium confidence">
            <a:extLst>
              <a:ext uri="{FF2B5EF4-FFF2-40B4-BE49-F238E27FC236}">
                <a16:creationId xmlns:a16="http://schemas.microsoft.com/office/drawing/2014/main" id="{52278BDF-F092-0D60-7891-4191A54534B8}"/>
              </a:ext>
            </a:extLst>
          </p:cNvPr>
          <p:cNvPicPr>
            <a:picLocks noChangeAspect="1"/>
          </p:cNvPicPr>
          <p:nvPr/>
        </p:nvPicPr>
        <p:blipFill>
          <a:blip r:embed="rId2"/>
          <a:stretch>
            <a:fillRect/>
          </a:stretch>
        </p:blipFill>
        <p:spPr>
          <a:xfrm>
            <a:off x="5137672" y="2948652"/>
            <a:ext cx="6883343" cy="3889088"/>
          </a:xfrm>
          <a:prstGeom prst="rect">
            <a:avLst/>
          </a:prstGeom>
        </p:spPr>
      </p:pic>
      <p:pic>
        <p:nvPicPr>
          <p:cNvPr id="11" name="Picture 10" descr="Chart, line chart&#10;&#10;Description automatically generated">
            <a:extLst>
              <a:ext uri="{FF2B5EF4-FFF2-40B4-BE49-F238E27FC236}">
                <a16:creationId xmlns:a16="http://schemas.microsoft.com/office/drawing/2014/main" id="{24C1565C-4E71-95D7-5FF7-61838B6B4F90}"/>
              </a:ext>
            </a:extLst>
          </p:cNvPr>
          <p:cNvPicPr>
            <a:picLocks noChangeAspect="1"/>
          </p:cNvPicPr>
          <p:nvPr/>
        </p:nvPicPr>
        <p:blipFill>
          <a:blip r:embed="rId3"/>
          <a:stretch>
            <a:fillRect/>
          </a:stretch>
        </p:blipFill>
        <p:spPr>
          <a:xfrm>
            <a:off x="0" y="0"/>
            <a:ext cx="5805299" cy="3149374"/>
          </a:xfrm>
          <a:prstGeom prst="rect">
            <a:avLst/>
          </a:prstGeom>
        </p:spPr>
      </p:pic>
      <p:pic>
        <p:nvPicPr>
          <p:cNvPr id="3" name="Picture 2" descr="A picture containing clipart&#10;&#10;Description automatically generated">
            <a:extLst>
              <a:ext uri="{FF2B5EF4-FFF2-40B4-BE49-F238E27FC236}">
                <a16:creationId xmlns:a16="http://schemas.microsoft.com/office/drawing/2014/main" id="{E878C232-3594-6B8E-F292-6649C757E703}"/>
              </a:ext>
            </a:extLst>
          </p:cNvPr>
          <p:cNvPicPr>
            <a:picLocks noChangeAspect="1"/>
          </p:cNvPicPr>
          <p:nvPr/>
        </p:nvPicPr>
        <p:blipFill>
          <a:blip r:embed="rId4"/>
          <a:stretch>
            <a:fillRect/>
          </a:stretch>
        </p:blipFill>
        <p:spPr>
          <a:xfrm>
            <a:off x="1" y="5822056"/>
            <a:ext cx="1092820" cy="1035944"/>
          </a:xfrm>
          <a:prstGeom prst="rect">
            <a:avLst/>
          </a:prstGeom>
        </p:spPr>
      </p:pic>
      <p:sp>
        <p:nvSpPr>
          <p:cNvPr id="12" name="TextBox 11">
            <a:extLst>
              <a:ext uri="{FF2B5EF4-FFF2-40B4-BE49-F238E27FC236}">
                <a16:creationId xmlns:a16="http://schemas.microsoft.com/office/drawing/2014/main" id="{533D1EC1-A282-5AC1-3890-521D23C24EDA}"/>
              </a:ext>
            </a:extLst>
          </p:cNvPr>
          <p:cNvSpPr txBox="1"/>
          <p:nvPr/>
        </p:nvSpPr>
        <p:spPr>
          <a:xfrm>
            <a:off x="7750098" y="2651393"/>
            <a:ext cx="4270917" cy="276999"/>
          </a:xfrm>
          <a:prstGeom prst="rect">
            <a:avLst/>
          </a:prstGeom>
          <a:noFill/>
        </p:spPr>
        <p:txBody>
          <a:bodyPr wrap="square" rtlCol="0">
            <a:spAutoFit/>
          </a:bodyPr>
          <a:lstStyle/>
          <a:p>
            <a:r>
              <a:rPr lang="en-US" sz="1200" b="1" dirty="0">
                <a:solidFill>
                  <a:srgbClr val="292929"/>
                </a:solidFill>
                <a:latin typeface="sohne"/>
              </a:rPr>
              <a:t>The team with the most number of wins per season.</a:t>
            </a:r>
          </a:p>
        </p:txBody>
      </p:sp>
    </p:spTree>
    <p:extLst>
      <p:ext uri="{BB962C8B-B14F-4D97-AF65-F5344CB8AC3E}">
        <p14:creationId xmlns:p14="http://schemas.microsoft.com/office/powerpoint/2010/main" val="3075317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hape, arrow&#10;&#10;Description automatically generated">
            <a:extLst>
              <a:ext uri="{FF2B5EF4-FFF2-40B4-BE49-F238E27FC236}">
                <a16:creationId xmlns:a16="http://schemas.microsoft.com/office/drawing/2014/main" id="{6999238E-6C8F-775C-3AFA-8074B5E95195}"/>
              </a:ext>
            </a:extLst>
          </p:cNvPr>
          <p:cNvPicPr>
            <a:picLocks noChangeAspect="1"/>
          </p:cNvPicPr>
          <p:nvPr/>
        </p:nvPicPr>
        <p:blipFill>
          <a:blip r:embed="rId2"/>
          <a:stretch>
            <a:fillRect/>
          </a:stretch>
        </p:blipFill>
        <p:spPr>
          <a:xfrm>
            <a:off x="11240814" y="5775946"/>
            <a:ext cx="951186" cy="997833"/>
          </a:xfrm>
          <a:prstGeom prst="rect">
            <a:avLst/>
          </a:prstGeom>
        </p:spPr>
      </p:pic>
      <p:pic>
        <p:nvPicPr>
          <p:cNvPr id="4" name="Picture 3" descr="Chart, bar chart&#10;&#10;Description automatically generated">
            <a:extLst>
              <a:ext uri="{FF2B5EF4-FFF2-40B4-BE49-F238E27FC236}">
                <a16:creationId xmlns:a16="http://schemas.microsoft.com/office/drawing/2014/main" id="{F8C62DE8-3EFA-E2BF-E268-E812DD294B7A}"/>
              </a:ext>
            </a:extLst>
          </p:cNvPr>
          <p:cNvPicPr>
            <a:picLocks noChangeAspect="1"/>
          </p:cNvPicPr>
          <p:nvPr/>
        </p:nvPicPr>
        <p:blipFill>
          <a:blip r:embed="rId3"/>
          <a:stretch>
            <a:fillRect/>
          </a:stretch>
        </p:blipFill>
        <p:spPr>
          <a:xfrm>
            <a:off x="5922574" y="26928"/>
            <a:ext cx="6234373" cy="5749017"/>
          </a:xfrm>
          <a:prstGeom prst="rect">
            <a:avLst/>
          </a:prstGeom>
        </p:spPr>
      </p:pic>
      <p:pic>
        <p:nvPicPr>
          <p:cNvPr id="5" name="Picture 4" descr="Chart, bar chart&#10;&#10;Description automatically generated">
            <a:extLst>
              <a:ext uri="{FF2B5EF4-FFF2-40B4-BE49-F238E27FC236}">
                <a16:creationId xmlns:a16="http://schemas.microsoft.com/office/drawing/2014/main" id="{6BA270EE-FB3E-3D64-1455-536FCF1A163D}"/>
              </a:ext>
            </a:extLst>
          </p:cNvPr>
          <p:cNvPicPr>
            <a:picLocks noChangeAspect="1"/>
          </p:cNvPicPr>
          <p:nvPr/>
        </p:nvPicPr>
        <p:blipFill>
          <a:blip r:embed="rId4"/>
          <a:stretch>
            <a:fillRect/>
          </a:stretch>
        </p:blipFill>
        <p:spPr>
          <a:xfrm>
            <a:off x="25243" y="330200"/>
            <a:ext cx="6256431" cy="5295900"/>
          </a:xfrm>
          <a:prstGeom prst="rect">
            <a:avLst/>
          </a:prstGeom>
        </p:spPr>
      </p:pic>
      <p:sp>
        <p:nvSpPr>
          <p:cNvPr id="6" name="TextBox 5">
            <a:extLst>
              <a:ext uri="{FF2B5EF4-FFF2-40B4-BE49-F238E27FC236}">
                <a16:creationId xmlns:a16="http://schemas.microsoft.com/office/drawing/2014/main" id="{E08895DA-A93F-46C5-A8F9-3FC8F98286DA}"/>
              </a:ext>
            </a:extLst>
          </p:cNvPr>
          <p:cNvSpPr txBox="1"/>
          <p:nvPr/>
        </p:nvSpPr>
        <p:spPr>
          <a:xfrm>
            <a:off x="1341329" y="57398"/>
            <a:ext cx="1409745" cy="369332"/>
          </a:xfrm>
          <a:prstGeom prst="rect">
            <a:avLst/>
          </a:prstGeom>
          <a:noFill/>
        </p:spPr>
        <p:txBody>
          <a:bodyPr wrap="none" rtlCol="0">
            <a:spAutoFit/>
          </a:bodyPr>
          <a:lstStyle/>
          <a:p>
            <a:r>
              <a:rPr lang="en-US" b="1" i="0" dirty="0">
                <a:solidFill>
                  <a:srgbClr val="292929"/>
                </a:solidFill>
                <a:effectLst/>
                <a:latin typeface="sohne"/>
              </a:rPr>
              <a:t>Top batsman</a:t>
            </a:r>
            <a:endParaRPr lang="en-US" dirty="0"/>
          </a:p>
        </p:txBody>
      </p:sp>
    </p:spTree>
    <p:extLst>
      <p:ext uri="{BB962C8B-B14F-4D97-AF65-F5344CB8AC3E}">
        <p14:creationId xmlns:p14="http://schemas.microsoft.com/office/powerpoint/2010/main" val="31276133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10;&#10;Description automatically generated">
            <a:extLst>
              <a:ext uri="{FF2B5EF4-FFF2-40B4-BE49-F238E27FC236}">
                <a16:creationId xmlns:a16="http://schemas.microsoft.com/office/drawing/2014/main" id="{2C1BFBC0-702D-1852-5C68-AB82BBFAD261}"/>
              </a:ext>
            </a:extLst>
          </p:cNvPr>
          <p:cNvPicPr>
            <a:picLocks noChangeAspect="1"/>
          </p:cNvPicPr>
          <p:nvPr/>
        </p:nvPicPr>
        <p:blipFill>
          <a:blip r:embed="rId2"/>
          <a:stretch>
            <a:fillRect/>
          </a:stretch>
        </p:blipFill>
        <p:spPr>
          <a:xfrm>
            <a:off x="1" y="5675236"/>
            <a:ext cx="756744" cy="1182763"/>
          </a:xfrm>
          <a:prstGeom prst="rect">
            <a:avLst/>
          </a:prstGeom>
        </p:spPr>
      </p:pic>
      <p:pic>
        <p:nvPicPr>
          <p:cNvPr id="7" name="Picture 6" descr="Chart, bar chart&#10;&#10;Description automatically generated">
            <a:extLst>
              <a:ext uri="{FF2B5EF4-FFF2-40B4-BE49-F238E27FC236}">
                <a16:creationId xmlns:a16="http://schemas.microsoft.com/office/drawing/2014/main" id="{A28A558F-9800-D820-6303-E9681DCADC1F}"/>
              </a:ext>
            </a:extLst>
          </p:cNvPr>
          <p:cNvPicPr>
            <a:picLocks noChangeAspect="1"/>
          </p:cNvPicPr>
          <p:nvPr/>
        </p:nvPicPr>
        <p:blipFill>
          <a:blip r:embed="rId3"/>
          <a:stretch>
            <a:fillRect/>
          </a:stretch>
        </p:blipFill>
        <p:spPr>
          <a:xfrm>
            <a:off x="23209" y="239087"/>
            <a:ext cx="6299200" cy="5448300"/>
          </a:xfrm>
          <a:prstGeom prst="rect">
            <a:avLst/>
          </a:prstGeom>
        </p:spPr>
      </p:pic>
      <p:pic>
        <p:nvPicPr>
          <p:cNvPr id="2" name="Picture 1" descr="Chart, pie chart&#10;&#10;Description automatically generated">
            <a:extLst>
              <a:ext uri="{FF2B5EF4-FFF2-40B4-BE49-F238E27FC236}">
                <a16:creationId xmlns:a16="http://schemas.microsoft.com/office/drawing/2014/main" id="{AF9901B5-410A-23D7-03D3-499C5695A496}"/>
              </a:ext>
            </a:extLst>
          </p:cNvPr>
          <p:cNvPicPr>
            <a:picLocks noChangeAspect="1"/>
          </p:cNvPicPr>
          <p:nvPr/>
        </p:nvPicPr>
        <p:blipFill>
          <a:blip r:embed="rId4"/>
          <a:stretch>
            <a:fillRect/>
          </a:stretch>
        </p:blipFill>
        <p:spPr>
          <a:xfrm>
            <a:off x="6563040" y="617093"/>
            <a:ext cx="4741834" cy="4324307"/>
          </a:xfrm>
          <a:prstGeom prst="rect">
            <a:avLst/>
          </a:prstGeom>
        </p:spPr>
      </p:pic>
    </p:spTree>
    <p:extLst>
      <p:ext uri="{BB962C8B-B14F-4D97-AF65-F5344CB8AC3E}">
        <p14:creationId xmlns:p14="http://schemas.microsoft.com/office/powerpoint/2010/main" val="14570303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text, cricket&#10;&#10;Description automatically generated">
            <a:extLst>
              <a:ext uri="{FF2B5EF4-FFF2-40B4-BE49-F238E27FC236}">
                <a16:creationId xmlns:a16="http://schemas.microsoft.com/office/drawing/2014/main" id="{E461E5AD-5F9C-FA89-156C-E4CB46878FC0}"/>
              </a:ext>
            </a:extLst>
          </p:cNvPr>
          <p:cNvPicPr>
            <a:picLocks noChangeAspect="1"/>
          </p:cNvPicPr>
          <p:nvPr/>
        </p:nvPicPr>
        <p:blipFill>
          <a:blip r:embed="rId3"/>
          <a:stretch>
            <a:fillRect/>
          </a:stretch>
        </p:blipFill>
        <p:spPr>
          <a:xfrm>
            <a:off x="11431159" y="5801276"/>
            <a:ext cx="760841" cy="1056724"/>
          </a:xfrm>
          <a:prstGeom prst="rect">
            <a:avLst/>
          </a:prstGeom>
        </p:spPr>
      </p:pic>
      <p:pic>
        <p:nvPicPr>
          <p:cNvPr id="3" name="Picture 2" descr="Chart, bar chart&#10;&#10;Description automatically generated">
            <a:extLst>
              <a:ext uri="{FF2B5EF4-FFF2-40B4-BE49-F238E27FC236}">
                <a16:creationId xmlns:a16="http://schemas.microsoft.com/office/drawing/2014/main" id="{E64A9CEE-DF7C-AFAC-7BBA-497FF529DB3E}"/>
              </a:ext>
            </a:extLst>
          </p:cNvPr>
          <p:cNvPicPr>
            <a:picLocks noChangeAspect="1"/>
          </p:cNvPicPr>
          <p:nvPr/>
        </p:nvPicPr>
        <p:blipFill>
          <a:blip r:embed="rId4"/>
          <a:stretch>
            <a:fillRect/>
          </a:stretch>
        </p:blipFill>
        <p:spPr>
          <a:xfrm>
            <a:off x="992759" y="746711"/>
            <a:ext cx="9694697" cy="5364577"/>
          </a:xfrm>
          <a:prstGeom prst="rect">
            <a:avLst/>
          </a:prstGeom>
        </p:spPr>
      </p:pic>
      <p:sp>
        <p:nvSpPr>
          <p:cNvPr id="5" name="TextBox 4">
            <a:extLst>
              <a:ext uri="{FF2B5EF4-FFF2-40B4-BE49-F238E27FC236}">
                <a16:creationId xmlns:a16="http://schemas.microsoft.com/office/drawing/2014/main" id="{51358053-2E59-5EB3-E309-4437B0F3705D}"/>
              </a:ext>
            </a:extLst>
          </p:cNvPr>
          <p:cNvSpPr txBox="1"/>
          <p:nvPr/>
        </p:nvSpPr>
        <p:spPr>
          <a:xfrm>
            <a:off x="2981472" y="158580"/>
            <a:ext cx="4102085" cy="646331"/>
          </a:xfrm>
          <a:prstGeom prst="rect">
            <a:avLst/>
          </a:prstGeom>
          <a:noFill/>
        </p:spPr>
        <p:txBody>
          <a:bodyPr wrap="none" rtlCol="0">
            <a:spAutoFit/>
          </a:bodyPr>
          <a:lstStyle/>
          <a:p>
            <a:r>
              <a:rPr lang="en-US" b="1" i="0" dirty="0">
                <a:solidFill>
                  <a:srgbClr val="292929"/>
                </a:solidFill>
                <a:effectLst/>
                <a:latin typeface="sohne"/>
              </a:rPr>
              <a:t>The Bowler with Team-wise Performance</a:t>
            </a:r>
          </a:p>
          <a:p>
            <a:endParaRPr lang="en-US" dirty="0"/>
          </a:p>
        </p:txBody>
      </p:sp>
    </p:spTree>
    <p:extLst>
      <p:ext uri="{BB962C8B-B14F-4D97-AF65-F5344CB8AC3E}">
        <p14:creationId xmlns:p14="http://schemas.microsoft.com/office/powerpoint/2010/main" val="21699858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hart, bar chart&#10;&#10;Description automatically generated">
            <a:extLst>
              <a:ext uri="{FF2B5EF4-FFF2-40B4-BE49-F238E27FC236}">
                <a16:creationId xmlns:a16="http://schemas.microsoft.com/office/drawing/2014/main" id="{82F2B1F2-B383-1ADB-8F4B-30B7C956A2CA}"/>
              </a:ext>
            </a:extLst>
          </p:cNvPr>
          <p:cNvPicPr>
            <a:picLocks noChangeAspect="1"/>
          </p:cNvPicPr>
          <p:nvPr/>
        </p:nvPicPr>
        <p:blipFill>
          <a:blip r:embed="rId2"/>
          <a:stretch>
            <a:fillRect/>
          </a:stretch>
        </p:blipFill>
        <p:spPr>
          <a:xfrm>
            <a:off x="923462" y="344928"/>
            <a:ext cx="10412503" cy="6502912"/>
          </a:xfrm>
          <a:prstGeom prst="rect">
            <a:avLst/>
          </a:prstGeom>
        </p:spPr>
      </p:pic>
      <p:pic>
        <p:nvPicPr>
          <p:cNvPr id="3" name="Picture 2" descr="Background pattern&#10;&#10;Description automatically generated with medium confidence">
            <a:extLst>
              <a:ext uri="{FF2B5EF4-FFF2-40B4-BE49-F238E27FC236}">
                <a16:creationId xmlns:a16="http://schemas.microsoft.com/office/drawing/2014/main" id="{1A6A625A-3D17-987D-0684-5473A8386836}"/>
              </a:ext>
            </a:extLst>
          </p:cNvPr>
          <p:cNvPicPr>
            <a:picLocks noChangeAspect="1"/>
          </p:cNvPicPr>
          <p:nvPr/>
        </p:nvPicPr>
        <p:blipFill>
          <a:blip r:embed="rId3"/>
          <a:stretch>
            <a:fillRect/>
          </a:stretch>
        </p:blipFill>
        <p:spPr>
          <a:xfrm flipH="1">
            <a:off x="11538686" y="5699760"/>
            <a:ext cx="622833" cy="1148080"/>
          </a:xfrm>
          <a:prstGeom prst="rect">
            <a:avLst/>
          </a:prstGeom>
        </p:spPr>
      </p:pic>
    </p:spTree>
    <p:extLst>
      <p:ext uri="{BB962C8B-B14F-4D97-AF65-F5344CB8AC3E}">
        <p14:creationId xmlns:p14="http://schemas.microsoft.com/office/powerpoint/2010/main" val="9762298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ogo&#10;&#10;Description automatically generated">
            <a:extLst>
              <a:ext uri="{FF2B5EF4-FFF2-40B4-BE49-F238E27FC236}">
                <a16:creationId xmlns:a16="http://schemas.microsoft.com/office/drawing/2014/main" id="{B44480C3-8A56-1DA3-D4B7-93823C55E8D6}"/>
              </a:ext>
            </a:extLst>
          </p:cNvPr>
          <p:cNvPicPr>
            <a:picLocks noChangeAspect="1"/>
          </p:cNvPicPr>
          <p:nvPr/>
        </p:nvPicPr>
        <p:blipFill>
          <a:blip r:embed="rId2"/>
          <a:stretch>
            <a:fillRect/>
          </a:stretch>
        </p:blipFill>
        <p:spPr>
          <a:xfrm>
            <a:off x="10934700" y="0"/>
            <a:ext cx="1257300" cy="1739900"/>
          </a:xfrm>
          <a:prstGeom prst="rect">
            <a:avLst/>
          </a:prstGeom>
        </p:spPr>
      </p:pic>
      <p:pic>
        <p:nvPicPr>
          <p:cNvPr id="4" name="Picture 3" descr="Chart&#10;&#10;Description automatically generated with low confidence">
            <a:extLst>
              <a:ext uri="{FF2B5EF4-FFF2-40B4-BE49-F238E27FC236}">
                <a16:creationId xmlns:a16="http://schemas.microsoft.com/office/drawing/2014/main" id="{3BC98293-9D67-1971-CAAB-77032EB34F28}"/>
              </a:ext>
            </a:extLst>
          </p:cNvPr>
          <p:cNvPicPr>
            <a:picLocks noChangeAspect="1"/>
          </p:cNvPicPr>
          <p:nvPr/>
        </p:nvPicPr>
        <p:blipFill>
          <a:blip r:embed="rId3"/>
          <a:stretch>
            <a:fillRect/>
          </a:stretch>
        </p:blipFill>
        <p:spPr>
          <a:xfrm>
            <a:off x="959026" y="478972"/>
            <a:ext cx="7772400" cy="5735073"/>
          </a:xfrm>
          <a:prstGeom prst="rect">
            <a:avLst/>
          </a:prstGeom>
        </p:spPr>
      </p:pic>
    </p:spTree>
    <p:extLst>
      <p:ext uri="{BB962C8B-B14F-4D97-AF65-F5344CB8AC3E}">
        <p14:creationId xmlns:p14="http://schemas.microsoft.com/office/powerpoint/2010/main" val="12501177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clipart&#10;&#10;Description automatically generated">
            <a:extLst>
              <a:ext uri="{FF2B5EF4-FFF2-40B4-BE49-F238E27FC236}">
                <a16:creationId xmlns:a16="http://schemas.microsoft.com/office/drawing/2014/main" id="{B963F09F-FBC4-C0BE-3D21-23EE8D423E0A}"/>
              </a:ext>
            </a:extLst>
          </p:cNvPr>
          <p:cNvPicPr>
            <a:picLocks noChangeAspect="1"/>
          </p:cNvPicPr>
          <p:nvPr/>
        </p:nvPicPr>
        <p:blipFill>
          <a:blip r:embed="rId2"/>
          <a:stretch>
            <a:fillRect/>
          </a:stretch>
        </p:blipFill>
        <p:spPr>
          <a:xfrm>
            <a:off x="0" y="4978400"/>
            <a:ext cx="1320800" cy="1879600"/>
          </a:xfrm>
          <a:prstGeom prst="rect">
            <a:avLst/>
          </a:prstGeom>
        </p:spPr>
      </p:pic>
      <p:pic>
        <p:nvPicPr>
          <p:cNvPr id="4" name="Picture 3" descr="A picture containing chart&#10;&#10;Description automatically generated">
            <a:extLst>
              <a:ext uri="{FF2B5EF4-FFF2-40B4-BE49-F238E27FC236}">
                <a16:creationId xmlns:a16="http://schemas.microsoft.com/office/drawing/2014/main" id="{F5B14D4B-5EC5-1108-2AC8-70D7DEF10D07}"/>
              </a:ext>
            </a:extLst>
          </p:cNvPr>
          <p:cNvPicPr>
            <a:picLocks noChangeAspect="1"/>
          </p:cNvPicPr>
          <p:nvPr/>
        </p:nvPicPr>
        <p:blipFill>
          <a:blip r:embed="rId3"/>
          <a:stretch>
            <a:fillRect/>
          </a:stretch>
        </p:blipFill>
        <p:spPr>
          <a:xfrm>
            <a:off x="1558188" y="380999"/>
            <a:ext cx="8480104" cy="6128657"/>
          </a:xfrm>
          <a:prstGeom prst="rect">
            <a:avLst/>
          </a:prstGeom>
        </p:spPr>
      </p:pic>
    </p:spTree>
    <p:extLst>
      <p:ext uri="{BB962C8B-B14F-4D97-AF65-F5344CB8AC3E}">
        <p14:creationId xmlns:p14="http://schemas.microsoft.com/office/powerpoint/2010/main" val="2384920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hape, circle&#10;&#10;Description automatically generated">
            <a:extLst>
              <a:ext uri="{FF2B5EF4-FFF2-40B4-BE49-F238E27FC236}">
                <a16:creationId xmlns:a16="http://schemas.microsoft.com/office/drawing/2014/main" id="{9F4E5B6E-4A76-5FBA-F07D-16679414F15E}"/>
              </a:ext>
            </a:extLst>
          </p:cNvPr>
          <p:cNvPicPr>
            <a:picLocks noChangeAspect="1"/>
          </p:cNvPicPr>
          <p:nvPr/>
        </p:nvPicPr>
        <p:blipFill>
          <a:blip r:embed="rId2"/>
          <a:stretch>
            <a:fillRect/>
          </a:stretch>
        </p:blipFill>
        <p:spPr>
          <a:xfrm>
            <a:off x="0" y="0"/>
            <a:ext cx="1246909" cy="1387689"/>
          </a:xfrm>
          <a:prstGeom prst="rect">
            <a:avLst/>
          </a:prstGeom>
        </p:spPr>
      </p:pic>
      <p:sp>
        <p:nvSpPr>
          <p:cNvPr id="3" name="TextBox 2">
            <a:extLst>
              <a:ext uri="{FF2B5EF4-FFF2-40B4-BE49-F238E27FC236}">
                <a16:creationId xmlns:a16="http://schemas.microsoft.com/office/drawing/2014/main" id="{57DC08A3-EA56-B466-AF03-DA6AFE97D1E2}"/>
              </a:ext>
            </a:extLst>
          </p:cNvPr>
          <p:cNvSpPr txBox="1"/>
          <p:nvPr/>
        </p:nvSpPr>
        <p:spPr>
          <a:xfrm>
            <a:off x="1335230" y="340440"/>
            <a:ext cx="6099462" cy="584775"/>
          </a:xfrm>
          <a:prstGeom prst="rect">
            <a:avLst/>
          </a:prstGeom>
          <a:noFill/>
        </p:spPr>
        <p:txBody>
          <a:bodyPr wrap="square">
            <a:spAutoFit/>
          </a:bodyPr>
          <a:lstStyle/>
          <a:p>
            <a:r>
              <a:rPr lang="en-US" sz="3200" dirty="0">
                <a:solidFill>
                  <a:srgbClr val="002060"/>
                </a:solidFill>
                <a:latin typeface="Aharoni" panose="02010803020104030203" pitchFamily="2" charset="-79"/>
                <a:cs typeface="Angsana New" panose="02020603050405020304" pitchFamily="18" charset="-34"/>
              </a:rPr>
              <a:t>Introduction</a:t>
            </a:r>
            <a:endParaRPr lang="en-US" sz="3200" dirty="0"/>
          </a:p>
        </p:txBody>
      </p:sp>
      <p:cxnSp>
        <p:nvCxnSpPr>
          <p:cNvPr id="4" name="Straight Connector 3">
            <a:extLst>
              <a:ext uri="{FF2B5EF4-FFF2-40B4-BE49-F238E27FC236}">
                <a16:creationId xmlns:a16="http://schemas.microsoft.com/office/drawing/2014/main" id="{7B0AA324-5060-AAD2-13F6-47F7263FF934}"/>
              </a:ext>
            </a:extLst>
          </p:cNvPr>
          <p:cNvCxnSpPr>
            <a:cxnSpLocks/>
          </p:cNvCxnSpPr>
          <p:nvPr/>
        </p:nvCxnSpPr>
        <p:spPr>
          <a:xfrm>
            <a:off x="1304057" y="894042"/>
            <a:ext cx="10271413" cy="1581"/>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7" name="TextBox 6">
            <a:extLst>
              <a:ext uri="{FF2B5EF4-FFF2-40B4-BE49-F238E27FC236}">
                <a16:creationId xmlns:a16="http://schemas.microsoft.com/office/drawing/2014/main" id="{F57C81BE-6238-4CC9-B358-FE9BC66B4FAA}"/>
              </a:ext>
            </a:extLst>
          </p:cNvPr>
          <p:cNvSpPr txBox="1"/>
          <p:nvPr/>
        </p:nvSpPr>
        <p:spPr>
          <a:xfrm>
            <a:off x="1600198" y="1502228"/>
            <a:ext cx="9329057" cy="2862322"/>
          </a:xfrm>
          <a:prstGeom prst="rect">
            <a:avLst/>
          </a:prstGeom>
          <a:noFill/>
        </p:spPr>
        <p:txBody>
          <a:bodyPr wrap="square" rtlCol="0">
            <a:spAutoFit/>
          </a:bodyPr>
          <a:lstStyle/>
          <a:p>
            <a:endParaRPr lang="en-US" dirty="0"/>
          </a:p>
          <a:p>
            <a:pPr marL="285750" indent="-285750">
              <a:buFont typeface="Arial" panose="020B0604020202020204" pitchFamily="34" charset="0"/>
              <a:buChar char="•"/>
            </a:pPr>
            <a:r>
              <a:rPr lang="en-US" dirty="0">
                <a:solidFill>
                  <a:srgbClr val="002060"/>
                </a:solidFill>
              </a:rPr>
              <a:t>The Indian Premier League (IPL) is a professional men’s Twenty20 cricket league in which 10 teams compete from ten different locations.</a:t>
            </a:r>
          </a:p>
          <a:p>
            <a:pPr marL="285750" indent="-285750">
              <a:buFont typeface="Arial" panose="020B0604020202020204" pitchFamily="34" charset="0"/>
              <a:buChar char="•"/>
            </a:pPr>
            <a:endParaRPr lang="en-US" dirty="0">
              <a:solidFill>
                <a:srgbClr val="002060"/>
              </a:solidFill>
            </a:endParaRPr>
          </a:p>
          <a:p>
            <a:pPr marL="285750" indent="-285750">
              <a:buFont typeface="Arial" panose="020B0604020202020204" pitchFamily="34" charset="0"/>
              <a:buChar char="•"/>
            </a:pPr>
            <a:r>
              <a:rPr lang="en-US" dirty="0">
                <a:solidFill>
                  <a:srgbClr val="002060"/>
                </a:solidFill>
              </a:rPr>
              <a:t>Over the years, the league has attracted top players from around the world and has become a major event in the cricketing world. </a:t>
            </a:r>
          </a:p>
          <a:p>
            <a:endParaRPr lang="en-US" dirty="0">
              <a:solidFill>
                <a:srgbClr val="002060"/>
              </a:solidFill>
            </a:endParaRPr>
          </a:p>
          <a:p>
            <a:pPr marL="285750" indent="-285750">
              <a:buFont typeface="Arial" panose="020B0604020202020204" pitchFamily="34" charset="0"/>
              <a:buChar char="•"/>
            </a:pPr>
            <a:r>
              <a:rPr lang="en-US" dirty="0">
                <a:solidFill>
                  <a:srgbClr val="002060"/>
                </a:solidFill>
              </a:rPr>
              <a:t>Data Collection and Data Analysis in IPL has breached the next level, it has become necessary for IPL teams to find out that, “Should they spend on a particular player or not?” or “How valuable is the player going to be for the team?” </a:t>
            </a:r>
          </a:p>
        </p:txBody>
      </p:sp>
    </p:spTree>
    <p:extLst>
      <p:ext uri="{BB962C8B-B14F-4D97-AF65-F5344CB8AC3E}">
        <p14:creationId xmlns:p14="http://schemas.microsoft.com/office/powerpoint/2010/main" val="12980864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F37592-E5B2-5C7E-FD48-594A5AC7637E}"/>
              </a:ext>
            </a:extLst>
          </p:cNvPr>
          <p:cNvPicPr>
            <a:picLocks noChangeAspect="1"/>
          </p:cNvPicPr>
          <p:nvPr/>
        </p:nvPicPr>
        <p:blipFill>
          <a:blip r:embed="rId2"/>
          <a:stretch>
            <a:fillRect/>
          </a:stretch>
        </p:blipFill>
        <p:spPr>
          <a:xfrm>
            <a:off x="0" y="5863878"/>
            <a:ext cx="749300" cy="994121"/>
          </a:xfrm>
          <a:prstGeom prst="rect">
            <a:avLst/>
          </a:prstGeom>
        </p:spPr>
      </p:pic>
      <p:pic>
        <p:nvPicPr>
          <p:cNvPr id="4" name="Picture 3" descr="Chart&#10;&#10;Description automatically generated">
            <a:extLst>
              <a:ext uri="{FF2B5EF4-FFF2-40B4-BE49-F238E27FC236}">
                <a16:creationId xmlns:a16="http://schemas.microsoft.com/office/drawing/2014/main" id="{73090A52-5AF5-18B2-D41E-6E7129259A37}"/>
              </a:ext>
            </a:extLst>
          </p:cNvPr>
          <p:cNvPicPr>
            <a:picLocks noChangeAspect="1"/>
          </p:cNvPicPr>
          <p:nvPr/>
        </p:nvPicPr>
        <p:blipFill>
          <a:blip r:embed="rId3"/>
          <a:stretch>
            <a:fillRect/>
          </a:stretch>
        </p:blipFill>
        <p:spPr>
          <a:xfrm>
            <a:off x="848709" y="426029"/>
            <a:ext cx="11078881" cy="5619171"/>
          </a:xfrm>
          <a:prstGeom prst="rect">
            <a:avLst/>
          </a:prstGeom>
        </p:spPr>
      </p:pic>
    </p:spTree>
    <p:extLst>
      <p:ext uri="{BB962C8B-B14F-4D97-AF65-F5344CB8AC3E}">
        <p14:creationId xmlns:p14="http://schemas.microsoft.com/office/powerpoint/2010/main" val="29995497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71660"/>
            <a:ext cx="10242812"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12666"/>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Predictions</a:t>
            </a:r>
            <a:endParaRPr lang="en-US" sz="3200" dirty="0"/>
          </a:p>
        </p:txBody>
      </p:sp>
      <p:pic>
        <p:nvPicPr>
          <p:cNvPr id="4" name="Picture 3" descr="A hand holding a baseball bat&#10;&#10;Description automatically generated with low confidence">
            <a:extLst>
              <a:ext uri="{FF2B5EF4-FFF2-40B4-BE49-F238E27FC236}">
                <a16:creationId xmlns:a16="http://schemas.microsoft.com/office/drawing/2014/main" id="{3F75E7A3-4530-9A57-D245-4859F684AD3E}"/>
              </a:ext>
            </a:extLst>
          </p:cNvPr>
          <p:cNvPicPr>
            <a:picLocks noChangeAspect="1"/>
          </p:cNvPicPr>
          <p:nvPr/>
        </p:nvPicPr>
        <p:blipFill>
          <a:blip r:embed="rId2"/>
          <a:stretch>
            <a:fillRect/>
          </a:stretch>
        </p:blipFill>
        <p:spPr>
          <a:xfrm>
            <a:off x="10844213" y="16948"/>
            <a:ext cx="1347786" cy="1168913"/>
          </a:xfrm>
          <a:prstGeom prst="rect">
            <a:avLst/>
          </a:prstGeom>
        </p:spPr>
      </p:pic>
      <p:graphicFrame>
        <p:nvGraphicFramePr>
          <p:cNvPr id="3" name="Table 2">
            <a:extLst>
              <a:ext uri="{FF2B5EF4-FFF2-40B4-BE49-F238E27FC236}">
                <a16:creationId xmlns:a16="http://schemas.microsoft.com/office/drawing/2014/main" id="{7F6DC7E6-B522-9764-395E-3CBBADD3E474}"/>
              </a:ext>
            </a:extLst>
          </p:cNvPr>
          <p:cNvGraphicFramePr>
            <a:graphicFrameLocks noGrp="1"/>
          </p:cNvGraphicFramePr>
          <p:nvPr>
            <p:extLst>
              <p:ext uri="{D42A27DB-BD31-4B8C-83A1-F6EECF244321}">
                <p14:modId xmlns:p14="http://schemas.microsoft.com/office/powerpoint/2010/main" val="464732649"/>
              </p:ext>
            </p:extLst>
          </p:nvPr>
        </p:nvGraphicFramePr>
        <p:xfrm>
          <a:off x="472813" y="1540668"/>
          <a:ext cx="5937250" cy="3679841"/>
        </p:xfrm>
        <a:graphic>
          <a:graphicData uri="http://schemas.openxmlformats.org/drawingml/2006/table">
            <a:tbl>
              <a:tblPr firstRow="1" firstCol="1" bandRow="1">
                <a:tableStyleId>{5C22544A-7EE6-4342-B048-85BDC9FD1C3A}</a:tableStyleId>
              </a:tblPr>
              <a:tblGrid>
                <a:gridCol w="1978660">
                  <a:extLst>
                    <a:ext uri="{9D8B030D-6E8A-4147-A177-3AD203B41FA5}">
                      <a16:colId xmlns:a16="http://schemas.microsoft.com/office/drawing/2014/main" val="1313402452"/>
                    </a:ext>
                  </a:extLst>
                </a:gridCol>
                <a:gridCol w="1979295">
                  <a:extLst>
                    <a:ext uri="{9D8B030D-6E8A-4147-A177-3AD203B41FA5}">
                      <a16:colId xmlns:a16="http://schemas.microsoft.com/office/drawing/2014/main" val="3286874324"/>
                    </a:ext>
                  </a:extLst>
                </a:gridCol>
                <a:gridCol w="1979295">
                  <a:extLst>
                    <a:ext uri="{9D8B030D-6E8A-4147-A177-3AD203B41FA5}">
                      <a16:colId xmlns:a16="http://schemas.microsoft.com/office/drawing/2014/main" val="2005461591"/>
                    </a:ext>
                  </a:extLst>
                </a:gridCol>
              </a:tblGrid>
              <a:tr h="403970">
                <a:tc>
                  <a:txBody>
                    <a:bodyPr/>
                    <a:lstStyle/>
                    <a:p>
                      <a:pPr>
                        <a:lnSpc>
                          <a:spcPct val="107000"/>
                        </a:lnSpc>
                        <a:spcAft>
                          <a:spcPts val="800"/>
                        </a:spcAft>
                      </a:pPr>
                      <a:r>
                        <a:rPr lang="en-US" sz="1100" kern="100">
                          <a:effectLst/>
                        </a:rPr>
                        <a:t>Approach</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a:effectLst/>
                        </a:rPr>
                        <a:t>RF</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a:effectLst/>
                        </a:rPr>
                        <a:t>SVR</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41196736"/>
                  </a:ext>
                </a:extLst>
              </a:tr>
              <a:tr h="405324">
                <a:tc>
                  <a:txBody>
                    <a:bodyPr/>
                    <a:lstStyle/>
                    <a:p>
                      <a:pPr>
                        <a:lnSpc>
                          <a:spcPct val="107000"/>
                        </a:lnSpc>
                        <a:spcAft>
                          <a:spcPts val="800"/>
                        </a:spcAft>
                      </a:pPr>
                      <a:r>
                        <a:rPr lang="en-US" sz="1100" kern="100">
                          <a:effectLst/>
                        </a:rPr>
                        <a:t>Runs Prediction</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a:effectLst/>
                        </a:rPr>
                        <a:t>25.14</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kern="100">
                          <a:effectLst/>
                        </a:rPr>
                        <a:t>30.4</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09680687"/>
                  </a:ext>
                </a:extLst>
              </a:tr>
              <a:tr h="403970">
                <a:tc>
                  <a:txBody>
                    <a:bodyPr/>
                    <a:lstStyle/>
                    <a:p>
                      <a:pPr>
                        <a:lnSpc>
                          <a:spcPct val="107000"/>
                        </a:lnSpc>
                        <a:spcAft>
                          <a:spcPts val="800"/>
                        </a:spcAft>
                      </a:pPr>
                      <a:r>
                        <a:rPr lang="en-US" sz="1100" kern="100">
                          <a:effectLst/>
                        </a:rPr>
                        <a:t>Ball by ball (1-10)</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050" kern="100">
                          <a:effectLst/>
                        </a:rPr>
                        <a:t>35.294</a:t>
                      </a:r>
                      <a:endParaRPr lang="en-IN" sz="1100" kern="100">
                        <a:effectLst/>
                        <a:latin typeface="Calibri" panose="020F0502020204030204" pitchFamily="34" charset="0"/>
                        <a:cs typeface="Times New Roman" panose="02020603050405020304" pitchFamily="18" charset="0"/>
                      </a:endParaRPr>
                    </a:p>
                  </a:txBody>
                  <a:tcPr marL="68580" marR="68580" marT="0" marB="0"/>
                </a:tc>
                <a:tc>
                  <a:txBody>
                    <a:bodyPr/>
                    <a:lstStyle/>
                    <a:p>
                      <a:r>
                        <a:rPr lang="en-US" sz="1050" kern="100">
                          <a:effectLst/>
                        </a:rPr>
                        <a:t>29.4117</a:t>
                      </a:r>
                      <a:endParaRPr lang="en-IN" sz="1100" kern="100">
                        <a:effectLst/>
                        <a:latin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61017888"/>
                  </a:ext>
                </a:extLst>
              </a:tr>
              <a:tr h="403970">
                <a:tc>
                  <a:txBody>
                    <a:bodyPr/>
                    <a:lstStyle/>
                    <a:p>
                      <a:pPr>
                        <a:lnSpc>
                          <a:spcPct val="107000"/>
                        </a:lnSpc>
                        <a:spcAft>
                          <a:spcPts val="800"/>
                        </a:spcAft>
                      </a:pPr>
                      <a:r>
                        <a:rPr lang="en-US" sz="1100" kern="100">
                          <a:effectLst/>
                        </a:rPr>
                        <a:t>Ball by ball (11-20)</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050" kern="100">
                          <a:effectLst/>
                        </a:rPr>
                        <a:t>33.33</a:t>
                      </a:r>
                      <a:endParaRPr lang="en-IN" sz="1100" kern="100">
                        <a:effectLst/>
                        <a:latin typeface="Calibri" panose="020F0502020204030204" pitchFamily="34" charset="0"/>
                        <a:cs typeface="Times New Roman" panose="02020603050405020304" pitchFamily="18" charset="0"/>
                      </a:endParaRPr>
                    </a:p>
                  </a:txBody>
                  <a:tcPr marL="68580" marR="68580" marT="0" marB="0"/>
                </a:tc>
                <a:tc>
                  <a:txBody>
                    <a:bodyPr/>
                    <a:lstStyle/>
                    <a:p>
                      <a:r>
                        <a:rPr lang="en-US" sz="1050" kern="100">
                          <a:effectLst/>
                        </a:rPr>
                        <a:t>83.33</a:t>
                      </a:r>
                      <a:endParaRPr lang="en-IN" sz="1100" kern="100">
                        <a:effectLst/>
                        <a:latin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77975085"/>
                  </a:ext>
                </a:extLst>
              </a:tr>
              <a:tr h="403970">
                <a:tc>
                  <a:txBody>
                    <a:bodyPr/>
                    <a:lstStyle/>
                    <a:p>
                      <a:pPr>
                        <a:lnSpc>
                          <a:spcPct val="107000"/>
                        </a:lnSpc>
                        <a:spcAft>
                          <a:spcPts val="800"/>
                        </a:spcAft>
                      </a:pPr>
                      <a:r>
                        <a:rPr lang="en-US" sz="1100" kern="100">
                          <a:effectLst/>
                        </a:rPr>
                        <a:t>Trained on 11-20 overs</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050" kern="100">
                          <a:effectLst/>
                        </a:rPr>
                        <a:t>56.16</a:t>
                      </a:r>
                      <a:endParaRPr lang="en-IN" sz="1100" kern="100">
                        <a:effectLst/>
                        <a:latin typeface="Calibri" panose="020F0502020204030204" pitchFamily="34" charset="0"/>
                        <a:cs typeface="Times New Roman" panose="02020603050405020304" pitchFamily="18" charset="0"/>
                      </a:endParaRPr>
                    </a:p>
                  </a:txBody>
                  <a:tcPr marL="68580" marR="68580" marT="0" marB="0"/>
                </a:tc>
                <a:tc>
                  <a:txBody>
                    <a:bodyPr/>
                    <a:lstStyle/>
                    <a:p>
                      <a:r>
                        <a:rPr lang="en-US" sz="1050" kern="100">
                          <a:effectLst/>
                        </a:rPr>
                        <a:t>79.34</a:t>
                      </a:r>
                      <a:endParaRPr lang="en-IN" sz="1100" kern="100">
                        <a:effectLst/>
                        <a:latin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4589160"/>
                  </a:ext>
                </a:extLst>
              </a:tr>
              <a:tr h="1254667">
                <a:tc>
                  <a:txBody>
                    <a:bodyPr/>
                    <a:lstStyle/>
                    <a:p>
                      <a:pPr>
                        <a:lnSpc>
                          <a:spcPct val="107000"/>
                        </a:lnSpc>
                        <a:spcAft>
                          <a:spcPts val="800"/>
                        </a:spcAft>
                      </a:pPr>
                      <a:r>
                        <a:rPr lang="en-US" sz="1100" kern="100">
                          <a:effectLst/>
                        </a:rPr>
                        <a:t>Trained on 11-20 overs-Remove some biased factors</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050" kern="100" dirty="0">
                          <a:effectLst/>
                          <a:latin typeface="Calibri" panose="020F0502020204030204" pitchFamily="34" charset="0"/>
                          <a:cs typeface="Times New Roman" panose="02020603050405020304" pitchFamily="18" charset="0"/>
                        </a:rPr>
                        <a:t>7</a:t>
                      </a:r>
                      <a:r>
                        <a:rPr lang="en-US" sz="1050" kern="100">
                          <a:effectLst/>
                          <a:latin typeface="Calibri" panose="020F0502020204030204" pitchFamily="34" charset="0"/>
                          <a:cs typeface="Times New Roman" panose="02020603050405020304" pitchFamily="18" charset="0"/>
                        </a:rPr>
                        <a:t>1.0</a:t>
                      </a:r>
                      <a:endParaRPr lang="en-IN" sz="1100" kern="100" dirty="0">
                        <a:effectLst/>
                        <a:latin typeface="Calibri" panose="020F0502020204030204" pitchFamily="34" charset="0"/>
                        <a:cs typeface="Times New Roman" panose="02020603050405020304" pitchFamily="18" charset="0"/>
                      </a:endParaRPr>
                    </a:p>
                  </a:txBody>
                  <a:tcPr marL="68580" marR="68580" marT="0" marB="0"/>
                </a:tc>
                <a:tc>
                  <a:txBody>
                    <a:bodyPr/>
                    <a:lstStyle/>
                    <a:p>
                      <a:r>
                        <a:rPr lang="en-US" sz="1050" kern="100" dirty="0">
                          <a:effectLst/>
                        </a:rPr>
                        <a:t>81.1</a:t>
                      </a:r>
                      <a:endParaRPr lang="en-IN" sz="1100" kern="100" dirty="0">
                        <a:effectLst/>
                        <a:latin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67962007"/>
                  </a:ext>
                </a:extLst>
              </a:tr>
              <a:tr h="403970">
                <a:tc>
                  <a:txBody>
                    <a:bodyPr/>
                    <a:lstStyle/>
                    <a:p>
                      <a:pPr>
                        <a:lnSpc>
                          <a:spcPct val="107000"/>
                        </a:lnSpc>
                        <a:spcAft>
                          <a:spcPts val="800"/>
                        </a:spcAft>
                      </a:pPr>
                      <a:r>
                        <a:rPr lang="en-US" sz="1100" kern="100">
                          <a:effectLst/>
                        </a:rPr>
                        <a:t>Final Prediction</a:t>
                      </a:r>
                      <a:endParaRPr lang="en-IN"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050" kern="100" dirty="0">
                          <a:effectLst/>
                          <a:latin typeface="Calibri" panose="020F0502020204030204" pitchFamily="34" charset="0"/>
                          <a:cs typeface="Times New Roman" panose="02020603050405020304" pitchFamily="18" charset="0"/>
                        </a:rPr>
                        <a:t>89.83</a:t>
                      </a:r>
                      <a:endParaRPr lang="en-IN" sz="1100" kern="100" dirty="0">
                        <a:effectLst/>
                        <a:latin typeface="Calibri" panose="020F0502020204030204" pitchFamily="34" charset="0"/>
                        <a:cs typeface="Times New Roman" panose="02020603050405020304" pitchFamily="18" charset="0"/>
                      </a:endParaRPr>
                    </a:p>
                  </a:txBody>
                  <a:tcPr marL="68580" marR="68580" marT="0" marB="0"/>
                </a:tc>
                <a:tc>
                  <a:txBody>
                    <a:bodyPr/>
                    <a:lstStyle/>
                    <a:p>
                      <a:r>
                        <a:rPr lang="en-US" sz="1050" kern="100" dirty="0">
                          <a:effectLst/>
                        </a:rPr>
                        <a:t>91.52</a:t>
                      </a:r>
                      <a:endParaRPr lang="en-IN" sz="1100" kern="100" dirty="0">
                        <a:effectLst/>
                        <a:latin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93543769"/>
                  </a:ext>
                </a:extLst>
              </a:tr>
            </a:tbl>
          </a:graphicData>
        </a:graphic>
      </p:graphicFrame>
      <p:pic>
        <p:nvPicPr>
          <p:cNvPr id="6" name="Picture 5" descr="Graphical user interface, text, application, chat or text message&#10;&#10;Description automatically generated">
            <a:extLst>
              <a:ext uri="{FF2B5EF4-FFF2-40B4-BE49-F238E27FC236}">
                <a16:creationId xmlns:a16="http://schemas.microsoft.com/office/drawing/2014/main" id="{957C5C53-FC40-EE29-B6E6-47E7D2CDFA32}"/>
              </a:ext>
            </a:extLst>
          </p:cNvPr>
          <p:cNvPicPr>
            <a:picLocks noChangeAspect="1"/>
          </p:cNvPicPr>
          <p:nvPr/>
        </p:nvPicPr>
        <p:blipFill>
          <a:blip r:embed="rId3"/>
          <a:stretch>
            <a:fillRect/>
          </a:stretch>
        </p:blipFill>
        <p:spPr>
          <a:xfrm>
            <a:off x="7202386" y="1446652"/>
            <a:ext cx="3416300" cy="1720850"/>
          </a:xfrm>
          <a:prstGeom prst="rect">
            <a:avLst/>
          </a:prstGeom>
        </p:spPr>
      </p:pic>
      <p:pic>
        <p:nvPicPr>
          <p:cNvPr id="11" name="Picture 10" descr="Graphical user interface, text, application&#10;&#10;Description automatically generated">
            <a:extLst>
              <a:ext uri="{FF2B5EF4-FFF2-40B4-BE49-F238E27FC236}">
                <a16:creationId xmlns:a16="http://schemas.microsoft.com/office/drawing/2014/main" id="{90B7B94F-3413-4129-C968-2140CCDBA3B4}"/>
              </a:ext>
            </a:extLst>
          </p:cNvPr>
          <p:cNvPicPr>
            <a:picLocks noChangeAspect="1"/>
          </p:cNvPicPr>
          <p:nvPr/>
        </p:nvPicPr>
        <p:blipFill>
          <a:blip r:embed="rId4"/>
          <a:stretch>
            <a:fillRect/>
          </a:stretch>
        </p:blipFill>
        <p:spPr>
          <a:xfrm>
            <a:off x="6935619" y="3750418"/>
            <a:ext cx="3028950" cy="2171700"/>
          </a:xfrm>
          <a:prstGeom prst="rect">
            <a:avLst/>
          </a:prstGeom>
        </p:spPr>
      </p:pic>
    </p:spTree>
    <p:extLst>
      <p:ext uri="{BB962C8B-B14F-4D97-AF65-F5344CB8AC3E}">
        <p14:creationId xmlns:p14="http://schemas.microsoft.com/office/powerpoint/2010/main" val="32883100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962800"/>
            <a:ext cx="10423787"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461665"/>
          </a:xfrm>
          <a:prstGeom prst="rect">
            <a:avLst/>
          </a:prstGeom>
          <a:noFill/>
        </p:spPr>
        <p:txBody>
          <a:bodyPr wrap="square" rtlCol="0">
            <a:spAutoFit/>
          </a:bodyPr>
          <a:lstStyle/>
          <a:p>
            <a:r>
              <a:rPr lang="en-US" sz="2400" kern="1200" dirty="0">
                <a:solidFill>
                  <a:srgbClr val="002060"/>
                </a:solidFill>
                <a:latin typeface="Aharoni" panose="02010803020104030203" pitchFamily="2" charset="-79"/>
                <a:ea typeface="+mn-ea"/>
                <a:cs typeface="Angsana New" panose="02020603050405020304" pitchFamily="18" charset="-34"/>
              </a:rPr>
              <a:t>Conclusion</a:t>
            </a:r>
            <a:endParaRPr lang="en-US" sz="2400" dirty="0"/>
          </a:p>
        </p:txBody>
      </p:sp>
      <p:pic>
        <p:nvPicPr>
          <p:cNvPr id="4" name="Picture 3" descr="A picture containing text, clipart&#10;&#10;Description automatically generated">
            <a:extLst>
              <a:ext uri="{FF2B5EF4-FFF2-40B4-BE49-F238E27FC236}">
                <a16:creationId xmlns:a16="http://schemas.microsoft.com/office/drawing/2014/main" id="{B54D663E-BBF3-412F-9F91-3B68871C5935}"/>
              </a:ext>
            </a:extLst>
          </p:cNvPr>
          <p:cNvPicPr>
            <a:picLocks noChangeAspect="1"/>
          </p:cNvPicPr>
          <p:nvPr/>
        </p:nvPicPr>
        <p:blipFill>
          <a:blip r:embed="rId3"/>
          <a:stretch>
            <a:fillRect/>
          </a:stretch>
        </p:blipFill>
        <p:spPr>
          <a:xfrm>
            <a:off x="11035145" y="0"/>
            <a:ext cx="1156855" cy="1417555"/>
          </a:xfrm>
          <a:prstGeom prst="rect">
            <a:avLst/>
          </a:prstGeom>
        </p:spPr>
      </p:pic>
      <p:sp>
        <p:nvSpPr>
          <p:cNvPr id="8" name="TextBox 7">
            <a:extLst>
              <a:ext uri="{FF2B5EF4-FFF2-40B4-BE49-F238E27FC236}">
                <a16:creationId xmlns:a16="http://schemas.microsoft.com/office/drawing/2014/main" id="{6B0F0899-D2DF-346D-4587-132B499F7DDE}"/>
              </a:ext>
            </a:extLst>
          </p:cNvPr>
          <p:cNvSpPr txBox="1"/>
          <p:nvPr/>
        </p:nvSpPr>
        <p:spPr>
          <a:xfrm>
            <a:off x="472813" y="1197428"/>
            <a:ext cx="10663273" cy="517064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002060"/>
                </a:solidFill>
              </a:rPr>
              <a:t>Mumbai Indians, Royal Challengers Bangalore and Chennai Super kings are best Defending teams</a:t>
            </a:r>
          </a:p>
          <a:p>
            <a:pPr marL="285750" indent="-285750">
              <a:buFont typeface="Arial" panose="020B0604020202020204" pitchFamily="34" charset="0"/>
              <a:buChar char="•"/>
            </a:pPr>
            <a:r>
              <a:rPr lang="en-US" dirty="0">
                <a:solidFill>
                  <a:srgbClr val="002060"/>
                </a:solidFill>
              </a:rPr>
              <a:t>From the analysis, it was concluded that Chennai Super Kings and Mumbai Indians are more likely to win upcoming IPL seasons.</a:t>
            </a:r>
          </a:p>
          <a:p>
            <a:pPr marL="285750" indent="-285750">
              <a:buFont typeface="Arial" panose="020B0604020202020204" pitchFamily="34" charset="0"/>
              <a:buChar char="•"/>
            </a:pPr>
            <a:r>
              <a:rPr lang="en-US" dirty="0">
                <a:solidFill>
                  <a:srgbClr val="002060"/>
                </a:solidFill>
              </a:rPr>
              <a:t>At Mumbai highest number of matches has been played. </a:t>
            </a:r>
          </a:p>
          <a:p>
            <a:pPr marL="285750" indent="-285750">
              <a:buFont typeface="Arial" panose="020B0604020202020204" pitchFamily="34" charset="0"/>
              <a:buChar char="•"/>
            </a:pPr>
            <a:r>
              <a:rPr lang="en-US" dirty="0">
                <a:solidFill>
                  <a:srgbClr val="002060"/>
                </a:solidFill>
              </a:rPr>
              <a:t>Chris Gayle has most title for man of the matches i.e., 21. </a:t>
            </a:r>
          </a:p>
          <a:p>
            <a:pPr marL="285750" indent="-285750">
              <a:buFont typeface="Arial" panose="020B0604020202020204" pitchFamily="34" charset="0"/>
              <a:buChar char="•"/>
            </a:pPr>
            <a:r>
              <a:rPr lang="en-US" dirty="0">
                <a:solidFill>
                  <a:srgbClr val="002060"/>
                </a:solidFill>
              </a:rPr>
              <a:t>Percentage where Toss winner is the game winner is 51.98%. </a:t>
            </a:r>
          </a:p>
          <a:p>
            <a:pPr marL="285750" indent="-285750">
              <a:buFont typeface="Arial" panose="020B0604020202020204" pitchFamily="34" charset="0"/>
              <a:buChar char="•"/>
            </a:pPr>
            <a:r>
              <a:rPr lang="en-US" dirty="0">
                <a:solidFill>
                  <a:srgbClr val="002060"/>
                </a:solidFill>
              </a:rPr>
              <a:t>There is no linear relation between </a:t>
            </a:r>
            <a:r>
              <a:rPr lang="en-US" dirty="0" err="1">
                <a:solidFill>
                  <a:srgbClr val="002060"/>
                </a:solidFill>
              </a:rPr>
              <a:t>win_by_runs</a:t>
            </a:r>
            <a:r>
              <a:rPr lang="en-US" dirty="0">
                <a:solidFill>
                  <a:srgbClr val="002060"/>
                </a:solidFill>
              </a:rPr>
              <a:t> and </a:t>
            </a:r>
            <a:r>
              <a:rPr lang="en-US" dirty="0" err="1">
                <a:solidFill>
                  <a:srgbClr val="002060"/>
                </a:solidFill>
              </a:rPr>
              <a:t>win_by_wicket</a:t>
            </a:r>
            <a:r>
              <a:rPr lang="en-US" dirty="0">
                <a:solidFill>
                  <a:srgbClr val="002060"/>
                </a:solidFill>
              </a:rPr>
              <a:t> as correlation coefficient is negative.</a:t>
            </a:r>
          </a:p>
          <a:p>
            <a:pPr marL="285750" indent="-285750">
              <a:buFont typeface="Arial" panose="020B0604020202020204" pitchFamily="34" charset="0"/>
              <a:buChar char="•"/>
            </a:pPr>
            <a:r>
              <a:rPr lang="en-US" dirty="0">
                <a:solidFill>
                  <a:srgbClr val="002060"/>
                </a:solidFill>
              </a:rPr>
              <a:t>From the year 2014 most of the teams are opting to field after winning toss and are also successful in winning the match.</a:t>
            </a:r>
          </a:p>
          <a:p>
            <a:pPr marL="285750" indent="-285750">
              <a:buFont typeface="Arial" panose="020B0604020202020204" pitchFamily="34" charset="0"/>
              <a:buChar char="•"/>
            </a:pPr>
            <a:endParaRPr lang="en-US" sz="1400" dirty="0"/>
          </a:p>
          <a:p>
            <a:endParaRPr lang="en-US" sz="1400" dirty="0"/>
          </a:p>
          <a:p>
            <a:r>
              <a:rPr lang="en-US" b="1" dirty="0">
                <a:solidFill>
                  <a:srgbClr val="002060"/>
                </a:solidFill>
              </a:rPr>
              <a:t>Future Scope</a:t>
            </a:r>
            <a:br>
              <a:rPr lang="en-US" b="1" dirty="0">
                <a:solidFill>
                  <a:srgbClr val="002060"/>
                </a:solidFill>
              </a:rPr>
            </a:br>
            <a:endParaRPr lang="en-US" b="1" dirty="0">
              <a:solidFill>
                <a:srgbClr val="002060"/>
              </a:solidFill>
            </a:endParaRPr>
          </a:p>
          <a:p>
            <a:pPr marL="285750" indent="-285750">
              <a:buFont typeface="Arial" panose="020B0604020202020204" pitchFamily="34" charset="0"/>
              <a:buChar char="•"/>
            </a:pPr>
            <a:r>
              <a:rPr lang="en-US" dirty="0">
                <a:solidFill>
                  <a:srgbClr val="002060"/>
                </a:solidFill>
              </a:rPr>
              <a:t>There are many other factors affecting the outcome of a match like weather, the form of a player, which are not included here. This knowledge can be used in future to predict the winning teams for the next series IPL matches. Hence using this prediction, the best team can be formed.</a:t>
            </a:r>
          </a:p>
          <a:p>
            <a:pPr marL="285750"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2971576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C37C960-91F5-4F61-B2CD-8A0379207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3CC1D05-F501-1665-6294-9685416A5E5D}"/>
              </a:ext>
            </a:extLst>
          </p:cNvPr>
          <p:cNvSpPr txBox="1"/>
          <p:nvPr/>
        </p:nvSpPr>
        <p:spPr>
          <a:xfrm>
            <a:off x="838200" y="2614862"/>
            <a:ext cx="5500125" cy="1417387"/>
          </a:xfrm>
          <a:prstGeom prst="rect">
            <a:avLst/>
          </a:prstGeom>
          <a:noFill/>
          <a:ln>
            <a:noFill/>
          </a:ln>
        </p:spPr>
        <p:txBody>
          <a:bodyPr vert="horz" lIns="91440" tIns="45720" rIns="91440" bIns="45720" rtlCol="0" anchor="b">
            <a:normAutofit/>
          </a:bodyPr>
          <a:lstStyle/>
          <a:p>
            <a:pPr>
              <a:spcBef>
                <a:spcPct val="0"/>
              </a:spcBef>
              <a:spcAft>
                <a:spcPts val="600"/>
              </a:spcAft>
            </a:pPr>
            <a:r>
              <a:rPr lang="en-US" sz="6600" dirty="0">
                <a:solidFill>
                  <a:srgbClr val="002060"/>
                </a:solidFill>
                <a:latin typeface="Aharoni" panose="02010803020104030203" pitchFamily="2" charset="-79"/>
                <a:cs typeface="Angsana New" panose="02020603050405020304" pitchFamily="18" charset="-34"/>
              </a:rPr>
              <a:t>Thank you</a:t>
            </a:r>
          </a:p>
        </p:txBody>
      </p:sp>
      <p:pic>
        <p:nvPicPr>
          <p:cNvPr id="3" name="Picture 2" descr="A picture containing indoor&#10;&#10;Description automatically generated">
            <a:extLst>
              <a:ext uri="{FF2B5EF4-FFF2-40B4-BE49-F238E27FC236}">
                <a16:creationId xmlns:a16="http://schemas.microsoft.com/office/drawing/2014/main" id="{99DF31EB-A217-EFAA-3315-8F98250B9844}"/>
              </a:ext>
            </a:extLst>
          </p:cNvPr>
          <p:cNvPicPr>
            <a:picLocks noChangeAspect="1"/>
          </p:cNvPicPr>
          <p:nvPr/>
        </p:nvPicPr>
        <p:blipFill rotWithShape="1">
          <a:blip r:embed="rId2"/>
          <a:srcRect t="13464" b="3680"/>
          <a:stretch/>
        </p:blipFill>
        <p:spPr>
          <a:xfrm>
            <a:off x="6798509" y="714983"/>
            <a:ext cx="4780081" cy="5425459"/>
          </a:xfrm>
          <a:prstGeom prst="rect">
            <a:avLst/>
          </a:prstGeom>
        </p:spPr>
      </p:pic>
    </p:spTree>
    <p:extLst>
      <p:ext uri="{BB962C8B-B14F-4D97-AF65-F5344CB8AC3E}">
        <p14:creationId xmlns:p14="http://schemas.microsoft.com/office/powerpoint/2010/main" val="2199379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in a garment&#10;&#10;Description automatically generated with low confidence">
            <a:extLst>
              <a:ext uri="{FF2B5EF4-FFF2-40B4-BE49-F238E27FC236}">
                <a16:creationId xmlns:a16="http://schemas.microsoft.com/office/drawing/2014/main" id="{8C12A1A9-E189-8C49-5872-931E71CEE33A}"/>
              </a:ext>
            </a:extLst>
          </p:cNvPr>
          <p:cNvPicPr>
            <a:picLocks noChangeAspect="1"/>
          </p:cNvPicPr>
          <p:nvPr/>
        </p:nvPicPr>
        <p:blipFill>
          <a:blip r:embed="rId2"/>
          <a:stretch>
            <a:fillRect/>
          </a:stretch>
        </p:blipFill>
        <p:spPr>
          <a:xfrm>
            <a:off x="11059886" y="0"/>
            <a:ext cx="1132114" cy="1306629"/>
          </a:xfrm>
          <a:prstGeom prst="rect">
            <a:avLst/>
          </a:prstGeom>
        </p:spPr>
      </p:pic>
      <p:sp>
        <p:nvSpPr>
          <p:cNvPr id="3" name="TextBox 2">
            <a:extLst>
              <a:ext uri="{FF2B5EF4-FFF2-40B4-BE49-F238E27FC236}">
                <a16:creationId xmlns:a16="http://schemas.microsoft.com/office/drawing/2014/main" id="{4BAE86F1-1222-6043-4417-48ADA756A977}"/>
              </a:ext>
            </a:extLst>
          </p:cNvPr>
          <p:cNvSpPr txBox="1"/>
          <p:nvPr/>
        </p:nvSpPr>
        <p:spPr>
          <a:xfrm>
            <a:off x="316923" y="262143"/>
            <a:ext cx="6099462" cy="584775"/>
          </a:xfrm>
          <a:prstGeom prst="rect">
            <a:avLst/>
          </a:prstGeom>
          <a:noFill/>
        </p:spPr>
        <p:txBody>
          <a:bodyPr wrap="square">
            <a:spAutoFit/>
          </a:bodyPr>
          <a:lstStyle/>
          <a:p>
            <a:r>
              <a:rPr lang="en-US" sz="3200" dirty="0">
                <a:solidFill>
                  <a:srgbClr val="002060"/>
                </a:solidFill>
                <a:latin typeface="Aharoni" panose="02010803020104030203" pitchFamily="2" charset="-79"/>
                <a:cs typeface="Angsana New" panose="02020603050405020304" pitchFamily="18" charset="-34"/>
              </a:rPr>
              <a:t>Dataset</a:t>
            </a:r>
            <a:endParaRPr lang="en-US" sz="3200" dirty="0"/>
          </a:p>
        </p:txBody>
      </p:sp>
      <p:cxnSp>
        <p:nvCxnSpPr>
          <p:cNvPr id="4" name="Straight Connector 3">
            <a:extLst>
              <a:ext uri="{FF2B5EF4-FFF2-40B4-BE49-F238E27FC236}">
                <a16:creationId xmlns:a16="http://schemas.microsoft.com/office/drawing/2014/main" id="{89A7228B-7423-78A3-EB1A-E43C4F2AF0BC}"/>
              </a:ext>
            </a:extLst>
          </p:cNvPr>
          <p:cNvCxnSpPr>
            <a:cxnSpLocks/>
          </p:cNvCxnSpPr>
          <p:nvPr/>
        </p:nvCxnSpPr>
        <p:spPr>
          <a:xfrm>
            <a:off x="316923" y="818318"/>
            <a:ext cx="10133363" cy="50372"/>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8C1A12CF-857E-10E7-9D9C-03B13891E776}"/>
              </a:ext>
            </a:extLst>
          </p:cNvPr>
          <p:cNvSpPr txBox="1"/>
          <p:nvPr/>
        </p:nvSpPr>
        <p:spPr>
          <a:xfrm>
            <a:off x="422275" y="1124075"/>
            <a:ext cx="10456980" cy="4524315"/>
          </a:xfrm>
          <a:prstGeom prst="rect">
            <a:avLst/>
          </a:prstGeom>
          <a:noFill/>
        </p:spPr>
        <p:txBody>
          <a:bodyPr wrap="square" rtlCol="0">
            <a:spAutoFit/>
          </a:bodyPr>
          <a:lstStyle/>
          <a:p>
            <a:r>
              <a:rPr lang="en-US" b="1" dirty="0">
                <a:solidFill>
                  <a:srgbClr val="002060"/>
                </a:solidFill>
              </a:rPr>
              <a:t>Collected From: </a:t>
            </a:r>
            <a:br>
              <a:rPr lang="en-US" dirty="0">
                <a:solidFill>
                  <a:srgbClr val="002060"/>
                </a:solidFill>
              </a:rPr>
            </a:br>
            <a:r>
              <a:rPr lang="en-US" dirty="0" err="1">
                <a:solidFill>
                  <a:srgbClr val="002060"/>
                </a:solidFill>
              </a:rPr>
              <a:t>CricSheet.org</a:t>
            </a:r>
            <a:endParaRPr lang="en-US" dirty="0">
              <a:solidFill>
                <a:srgbClr val="002060"/>
              </a:solidFill>
            </a:endParaRPr>
          </a:p>
          <a:p>
            <a:r>
              <a:rPr lang="en-US" dirty="0">
                <a:solidFill>
                  <a:srgbClr val="002060"/>
                </a:solidFill>
              </a:rPr>
              <a:t>IPL T20 Official website</a:t>
            </a:r>
            <a:br>
              <a:rPr lang="en-US" dirty="0">
                <a:solidFill>
                  <a:srgbClr val="002060"/>
                </a:solidFill>
              </a:rPr>
            </a:br>
            <a:endParaRPr lang="en-US" dirty="0">
              <a:solidFill>
                <a:srgbClr val="002060"/>
              </a:solidFill>
            </a:endParaRPr>
          </a:p>
          <a:p>
            <a:r>
              <a:rPr lang="en-US" dirty="0" err="1">
                <a:solidFill>
                  <a:srgbClr val="002060"/>
                </a:solidFill>
              </a:rPr>
              <a:t>Matches.csv</a:t>
            </a:r>
            <a:r>
              <a:rPr lang="en-US" dirty="0">
                <a:solidFill>
                  <a:srgbClr val="002060"/>
                </a:solidFill>
              </a:rPr>
              <a:t> - Match by Match data of 2008-2019</a:t>
            </a:r>
          </a:p>
          <a:p>
            <a:endParaRPr lang="en-US" dirty="0">
              <a:solidFill>
                <a:srgbClr val="002060"/>
              </a:solidFill>
            </a:endParaRPr>
          </a:p>
          <a:p>
            <a:endParaRPr lang="en-US" dirty="0">
              <a:solidFill>
                <a:srgbClr val="002060"/>
              </a:solidFill>
            </a:endParaRPr>
          </a:p>
          <a:p>
            <a:endParaRPr lang="en-US" dirty="0">
              <a:solidFill>
                <a:srgbClr val="002060"/>
              </a:solidFill>
            </a:endParaRPr>
          </a:p>
          <a:p>
            <a:endParaRPr lang="en-US" dirty="0">
              <a:solidFill>
                <a:srgbClr val="002060"/>
              </a:solidFill>
            </a:endParaRPr>
          </a:p>
          <a:p>
            <a:endParaRPr lang="en-US" dirty="0">
              <a:solidFill>
                <a:srgbClr val="002060"/>
              </a:solidFill>
            </a:endParaRPr>
          </a:p>
          <a:p>
            <a:br>
              <a:rPr lang="en-US" dirty="0">
                <a:solidFill>
                  <a:srgbClr val="002060"/>
                </a:solidFill>
              </a:rPr>
            </a:br>
            <a:r>
              <a:rPr lang="en-US" dirty="0" err="1">
                <a:solidFill>
                  <a:srgbClr val="002060"/>
                </a:solidFill>
              </a:rPr>
              <a:t>deliveries.csv</a:t>
            </a:r>
            <a:r>
              <a:rPr lang="en-US" dirty="0">
                <a:solidFill>
                  <a:srgbClr val="002060"/>
                </a:solidFill>
              </a:rPr>
              <a:t> - Ball by ball data from 2008 – 2019</a:t>
            </a:r>
          </a:p>
          <a:p>
            <a:endParaRPr lang="en-US" dirty="0">
              <a:solidFill>
                <a:srgbClr val="002060"/>
              </a:solidFill>
            </a:endParaRPr>
          </a:p>
          <a:p>
            <a:endParaRPr lang="en-US" dirty="0">
              <a:solidFill>
                <a:srgbClr val="002060"/>
              </a:solidFill>
            </a:endParaRPr>
          </a:p>
          <a:p>
            <a:endParaRPr lang="en-US" dirty="0">
              <a:solidFill>
                <a:srgbClr val="002060"/>
              </a:solidFill>
            </a:endParaRPr>
          </a:p>
          <a:p>
            <a:endParaRPr lang="en-US" dirty="0">
              <a:solidFill>
                <a:srgbClr val="002060"/>
              </a:solidFill>
            </a:endParaRPr>
          </a:p>
        </p:txBody>
      </p:sp>
      <p:pic>
        <p:nvPicPr>
          <p:cNvPr id="9" name="Picture 8" descr="Graphical user interface, application, table, Excel&#10;&#10;Description automatically generated">
            <a:extLst>
              <a:ext uri="{FF2B5EF4-FFF2-40B4-BE49-F238E27FC236}">
                <a16:creationId xmlns:a16="http://schemas.microsoft.com/office/drawing/2014/main" id="{65074E3E-FBB0-F573-E69E-19BE3FA8D98E}"/>
              </a:ext>
            </a:extLst>
          </p:cNvPr>
          <p:cNvPicPr>
            <a:picLocks noChangeAspect="1"/>
          </p:cNvPicPr>
          <p:nvPr/>
        </p:nvPicPr>
        <p:blipFill>
          <a:blip r:embed="rId3"/>
          <a:stretch>
            <a:fillRect/>
          </a:stretch>
        </p:blipFill>
        <p:spPr>
          <a:xfrm>
            <a:off x="518228" y="2681441"/>
            <a:ext cx="7794953" cy="1161288"/>
          </a:xfrm>
          <a:prstGeom prst="rect">
            <a:avLst/>
          </a:prstGeom>
        </p:spPr>
      </p:pic>
      <p:pic>
        <p:nvPicPr>
          <p:cNvPr id="11" name="Picture 10" descr="Graphical user interface, application, table, Excel&#10;&#10;Description automatically generated">
            <a:extLst>
              <a:ext uri="{FF2B5EF4-FFF2-40B4-BE49-F238E27FC236}">
                <a16:creationId xmlns:a16="http://schemas.microsoft.com/office/drawing/2014/main" id="{48F9DD63-9877-80FD-9D95-9E6E4D65B4F7}"/>
              </a:ext>
            </a:extLst>
          </p:cNvPr>
          <p:cNvPicPr>
            <a:picLocks noChangeAspect="1"/>
          </p:cNvPicPr>
          <p:nvPr/>
        </p:nvPicPr>
        <p:blipFill>
          <a:blip r:embed="rId4"/>
          <a:stretch>
            <a:fillRect/>
          </a:stretch>
        </p:blipFill>
        <p:spPr>
          <a:xfrm>
            <a:off x="518228" y="4592825"/>
            <a:ext cx="7794952" cy="1612032"/>
          </a:xfrm>
          <a:prstGeom prst="rect">
            <a:avLst/>
          </a:prstGeom>
        </p:spPr>
      </p:pic>
    </p:spTree>
    <p:extLst>
      <p:ext uri="{BB962C8B-B14F-4D97-AF65-F5344CB8AC3E}">
        <p14:creationId xmlns:p14="http://schemas.microsoft.com/office/powerpoint/2010/main" val="841140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71660"/>
            <a:ext cx="10064558"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Tools Used</a:t>
            </a:r>
            <a:endParaRPr lang="en-US" sz="3200" dirty="0"/>
          </a:p>
        </p:txBody>
      </p:sp>
      <p:sp>
        <p:nvSpPr>
          <p:cNvPr id="4" name="TextBox 3">
            <a:extLst>
              <a:ext uri="{FF2B5EF4-FFF2-40B4-BE49-F238E27FC236}">
                <a16:creationId xmlns:a16="http://schemas.microsoft.com/office/drawing/2014/main" id="{AD68E5EA-8A01-5F9B-7700-0C0CA28AC0E0}"/>
              </a:ext>
            </a:extLst>
          </p:cNvPr>
          <p:cNvSpPr txBox="1"/>
          <p:nvPr/>
        </p:nvSpPr>
        <p:spPr>
          <a:xfrm>
            <a:off x="474792" y="1556657"/>
            <a:ext cx="9329057" cy="3139321"/>
          </a:xfrm>
          <a:prstGeom prst="rect">
            <a:avLst/>
          </a:prstGeom>
          <a:noFill/>
        </p:spPr>
        <p:txBody>
          <a:bodyPr wrap="square" rtlCol="0">
            <a:spAutoFit/>
          </a:bodyPr>
          <a:lstStyle/>
          <a:p>
            <a:endParaRPr lang="en-US" dirty="0">
              <a:solidFill>
                <a:srgbClr val="002060"/>
              </a:solidFill>
            </a:endParaRPr>
          </a:p>
          <a:p>
            <a:pPr marL="342900" indent="-342900">
              <a:lnSpc>
                <a:spcPct val="150000"/>
              </a:lnSpc>
              <a:buFont typeface="Arial" panose="020B0604020202020204" pitchFamily="34" charset="0"/>
              <a:buChar char="•"/>
            </a:pPr>
            <a:r>
              <a:rPr lang="en-US" b="1" dirty="0">
                <a:solidFill>
                  <a:srgbClr val="002060"/>
                </a:solidFill>
              </a:rPr>
              <a:t>Operating system</a:t>
            </a:r>
            <a:r>
              <a:rPr lang="en-US" dirty="0">
                <a:solidFill>
                  <a:srgbClr val="002060"/>
                </a:solidFill>
              </a:rPr>
              <a:t>:     	Windows</a:t>
            </a:r>
          </a:p>
          <a:p>
            <a:pPr marL="342900" indent="-342900">
              <a:lnSpc>
                <a:spcPct val="150000"/>
              </a:lnSpc>
              <a:buFont typeface="Arial" panose="020B0604020202020204" pitchFamily="34" charset="0"/>
              <a:buChar char="•"/>
            </a:pPr>
            <a:r>
              <a:rPr lang="en-US" b="1" dirty="0">
                <a:solidFill>
                  <a:srgbClr val="002060"/>
                </a:solidFill>
              </a:rPr>
              <a:t>Coding language</a:t>
            </a:r>
            <a:r>
              <a:rPr lang="en-US" dirty="0">
                <a:solidFill>
                  <a:srgbClr val="002060"/>
                </a:solidFill>
              </a:rPr>
              <a:t>: 	Python</a:t>
            </a:r>
          </a:p>
          <a:p>
            <a:pPr marL="342900" indent="-342900">
              <a:lnSpc>
                <a:spcPct val="150000"/>
              </a:lnSpc>
              <a:buFont typeface="Arial" panose="020B0604020202020204" pitchFamily="34" charset="0"/>
              <a:buChar char="•"/>
            </a:pPr>
            <a:r>
              <a:rPr lang="en-US" b="1" dirty="0">
                <a:solidFill>
                  <a:srgbClr val="002060"/>
                </a:solidFill>
              </a:rPr>
              <a:t>Tool</a:t>
            </a:r>
            <a:r>
              <a:rPr lang="en-US" dirty="0">
                <a:solidFill>
                  <a:srgbClr val="002060"/>
                </a:solidFill>
              </a:rPr>
              <a:t>: 		Google Data Studio</a:t>
            </a:r>
          </a:p>
          <a:p>
            <a:pPr marL="342900" indent="-342900">
              <a:lnSpc>
                <a:spcPct val="150000"/>
              </a:lnSpc>
              <a:buFont typeface="Arial" panose="020B0604020202020204" pitchFamily="34" charset="0"/>
              <a:buChar char="•"/>
            </a:pPr>
            <a:r>
              <a:rPr lang="en-US" b="1" dirty="0">
                <a:solidFill>
                  <a:srgbClr val="002060"/>
                </a:solidFill>
              </a:rPr>
              <a:t>Packages</a:t>
            </a:r>
            <a:r>
              <a:rPr lang="en-US" dirty="0">
                <a:solidFill>
                  <a:srgbClr val="002060"/>
                </a:solidFill>
              </a:rPr>
              <a:t>: 		Matplotlib, Seaborn, Pandas, </a:t>
            </a:r>
            <a:r>
              <a:rPr lang="en-US" dirty="0" err="1">
                <a:solidFill>
                  <a:srgbClr val="002060"/>
                </a:solidFill>
              </a:rPr>
              <a:t>numpy</a:t>
            </a:r>
            <a:r>
              <a:rPr lang="en-US" dirty="0">
                <a:solidFill>
                  <a:srgbClr val="002060"/>
                </a:solidFill>
              </a:rPr>
              <a:t>, math, </a:t>
            </a:r>
            <a:r>
              <a:rPr lang="en-US" dirty="0" err="1">
                <a:solidFill>
                  <a:srgbClr val="002060"/>
                </a:solidFill>
              </a:rPr>
              <a:t>accuracy_score</a:t>
            </a:r>
            <a:r>
              <a:rPr lang="en-US" dirty="0">
                <a:solidFill>
                  <a:srgbClr val="002060"/>
                </a:solidFill>
              </a:rPr>
              <a:t>, 				</a:t>
            </a:r>
            <a:r>
              <a:rPr lang="en-US" dirty="0" err="1">
                <a:solidFill>
                  <a:srgbClr val="002060"/>
                </a:solidFill>
              </a:rPr>
              <a:t>train_test_split</a:t>
            </a:r>
            <a:r>
              <a:rPr lang="en-US" dirty="0">
                <a:solidFill>
                  <a:srgbClr val="002060"/>
                </a:solidFill>
              </a:rPr>
              <a:t>, </a:t>
            </a:r>
            <a:r>
              <a:rPr lang="en-US" dirty="0" err="1">
                <a:solidFill>
                  <a:srgbClr val="002060"/>
                </a:solidFill>
              </a:rPr>
              <a:t>sklearn</a:t>
            </a:r>
            <a:r>
              <a:rPr lang="en-US" dirty="0">
                <a:solidFill>
                  <a:srgbClr val="002060"/>
                </a:solidFill>
              </a:rPr>
              <a:t>, </a:t>
            </a:r>
            <a:r>
              <a:rPr lang="en-US" dirty="0" err="1">
                <a:solidFill>
                  <a:srgbClr val="002060"/>
                </a:solidFill>
              </a:rPr>
              <a:t>LabelEncoder</a:t>
            </a:r>
            <a:r>
              <a:rPr lang="en-US" dirty="0">
                <a:solidFill>
                  <a:srgbClr val="002060"/>
                </a:solidFill>
              </a:rPr>
              <a:t>, norm, </a:t>
            </a:r>
            <a:r>
              <a:rPr lang="en-US" dirty="0" err="1">
                <a:solidFill>
                  <a:srgbClr val="002060"/>
                </a:solidFill>
              </a:rPr>
              <a:t>scipy</a:t>
            </a:r>
            <a:r>
              <a:rPr lang="en-US" dirty="0">
                <a:solidFill>
                  <a:srgbClr val="002060"/>
                </a:solidFill>
              </a:rPr>
              <a:t>, inline, 				stats, </a:t>
            </a:r>
            <a:r>
              <a:rPr lang="en-US" dirty="0" err="1">
                <a:solidFill>
                  <a:srgbClr val="002060"/>
                </a:solidFill>
              </a:rPr>
              <a:t>sqrt,etc</a:t>
            </a:r>
            <a:r>
              <a:rPr lang="en-US" dirty="0">
                <a:solidFill>
                  <a:srgbClr val="002060"/>
                </a:solidFill>
              </a:rPr>
              <a:t>.,</a:t>
            </a:r>
          </a:p>
          <a:p>
            <a:endParaRPr lang="en-US" dirty="0">
              <a:solidFill>
                <a:srgbClr val="002060"/>
              </a:solidFill>
            </a:endParaRPr>
          </a:p>
        </p:txBody>
      </p:sp>
      <p:pic>
        <p:nvPicPr>
          <p:cNvPr id="3" name="Picture 2" descr="A picture containing text, clipart&#10;&#10;Description automatically generated">
            <a:extLst>
              <a:ext uri="{FF2B5EF4-FFF2-40B4-BE49-F238E27FC236}">
                <a16:creationId xmlns:a16="http://schemas.microsoft.com/office/drawing/2014/main" id="{77DEBBA2-C8A0-A669-2316-5672A51E82CC}"/>
              </a:ext>
            </a:extLst>
          </p:cNvPr>
          <p:cNvPicPr>
            <a:picLocks noChangeAspect="1"/>
          </p:cNvPicPr>
          <p:nvPr/>
        </p:nvPicPr>
        <p:blipFill>
          <a:blip r:embed="rId2"/>
          <a:stretch>
            <a:fillRect/>
          </a:stretch>
        </p:blipFill>
        <p:spPr>
          <a:xfrm>
            <a:off x="11034056" y="-1"/>
            <a:ext cx="1157944" cy="1418889"/>
          </a:xfrm>
          <a:prstGeom prst="rect">
            <a:avLst/>
          </a:prstGeom>
        </p:spPr>
      </p:pic>
    </p:spTree>
    <p:extLst>
      <p:ext uri="{BB962C8B-B14F-4D97-AF65-F5344CB8AC3E}">
        <p14:creationId xmlns:p14="http://schemas.microsoft.com/office/powerpoint/2010/main" val="8512311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ool, hammer, rolling pin&#10;&#10;Description automatically generated">
            <a:extLst>
              <a:ext uri="{FF2B5EF4-FFF2-40B4-BE49-F238E27FC236}">
                <a16:creationId xmlns:a16="http://schemas.microsoft.com/office/drawing/2014/main" id="{94EA0303-C0CC-7D33-65C1-4812F3A9A9B0}"/>
              </a:ext>
            </a:extLst>
          </p:cNvPr>
          <p:cNvPicPr>
            <a:picLocks noChangeAspect="1"/>
          </p:cNvPicPr>
          <p:nvPr/>
        </p:nvPicPr>
        <p:blipFill>
          <a:blip r:embed="rId2"/>
          <a:stretch>
            <a:fillRect/>
          </a:stretch>
        </p:blipFill>
        <p:spPr>
          <a:xfrm>
            <a:off x="10913087" y="10886"/>
            <a:ext cx="1278913" cy="1317171"/>
          </a:xfrm>
          <a:prstGeom prst="rect">
            <a:avLst/>
          </a:prstGeom>
        </p:spPr>
      </p:pic>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17230"/>
            <a:ext cx="10562332"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Project Flow</a:t>
            </a:r>
            <a:endParaRPr lang="en-US" sz="3200" dirty="0"/>
          </a:p>
        </p:txBody>
      </p:sp>
      <p:sp>
        <p:nvSpPr>
          <p:cNvPr id="4" name="Rounded Rectangle 3">
            <a:extLst>
              <a:ext uri="{FF2B5EF4-FFF2-40B4-BE49-F238E27FC236}">
                <a16:creationId xmlns:a16="http://schemas.microsoft.com/office/drawing/2014/main" id="{204BF912-2124-3A1F-20F0-20ECB355E8B6}"/>
              </a:ext>
            </a:extLst>
          </p:cNvPr>
          <p:cNvSpPr/>
          <p:nvPr/>
        </p:nvSpPr>
        <p:spPr>
          <a:xfrm>
            <a:off x="1110347" y="1850571"/>
            <a:ext cx="1328057" cy="664029"/>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collection</a:t>
            </a:r>
          </a:p>
        </p:txBody>
      </p:sp>
      <p:sp>
        <p:nvSpPr>
          <p:cNvPr id="6" name="Rounded Rectangle 5">
            <a:extLst>
              <a:ext uri="{FF2B5EF4-FFF2-40B4-BE49-F238E27FC236}">
                <a16:creationId xmlns:a16="http://schemas.microsoft.com/office/drawing/2014/main" id="{DD75ADDF-D778-1121-4D5D-8F34FC89D622}"/>
              </a:ext>
            </a:extLst>
          </p:cNvPr>
          <p:cNvSpPr/>
          <p:nvPr/>
        </p:nvSpPr>
        <p:spPr>
          <a:xfrm>
            <a:off x="8284033" y="1807029"/>
            <a:ext cx="1654629" cy="81643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Exploration</a:t>
            </a:r>
          </a:p>
        </p:txBody>
      </p:sp>
      <p:sp>
        <p:nvSpPr>
          <p:cNvPr id="7" name="Rounded Rectangle 6">
            <a:extLst>
              <a:ext uri="{FF2B5EF4-FFF2-40B4-BE49-F238E27FC236}">
                <a16:creationId xmlns:a16="http://schemas.microsoft.com/office/drawing/2014/main" id="{F7D51D52-93F5-AB6E-1A45-7CB26E929676}"/>
              </a:ext>
            </a:extLst>
          </p:cNvPr>
          <p:cNvSpPr/>
          <p:nvPr/>
        </p:nvSpPr>
        <p:spPr>
          <a:xfrm>
            <a:off x="3265714" y="1839506"/>
            <a:ext cx="1828800" cy="718633"/>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Preprocessing</a:t>
            </a:r>
          </a:p>
        </p:txBody>
      </p:sp>
      <p:sp>
        <p:nvSpPr>
          <p:cNvPr id="8" name="Rounded Rectangle 7">
            <a:extLst>
              <a:ext uri="{FF2B5EF4-FFF2-40B4-BE49-F238E27FC236}">
                <a16:creationId xmlns:a16="http://schemas.microsoft.com/office/drawing/2014/main" id="{C4DC1B26-43C9-B07B-CA1E-3AAE2B8F8242}"/>
              </a:ext>
            </a:extLst>
          </p:cNvPr>
          <p:cNvSpPr/>
          <p:nvPr/>
        </p:nvSpPr>
        <p:spPr>
          <a:xfrm>
            <a:off x="5802087" y="1894110"/>
            <a:ext cx="1426028" cy="664029"/>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Analysis</a:t>
            </a:r>
          </a:p>
        </p:txBody>
      </p:sp>
      <p:sp>
        <p:nvSpPr>
          <p:cNvPr id="9" name="Rounded Rectangle 8">
            <a:extLst>
              <a:ext uri="{FF2B5EF4-FFF2-40B4-BE49-F238E27FC236}">
                <a16:creationId xmlns:a16="http://schemas.microsoft.com/office/drawing/2014/main" id="{EDD2A1C5-5CB0-FB11-5F13-62D4B1617C64}"/>
              </a:ext>
            </a:extLst>
          </p:cNvPr>
          <p:cNvSpPr/>
          <p:nvPr/>
        </p:nvSpPr>
        <p:spPr>
          <a:xfrm>
            <a:off x="8371112" y="3324185"/>
            <a:ext cx="1654630" cy="921244"/>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Visualization</a:t>
            </a:r>
          </a:p>
        </p:txBody>
      </p:sp>
      <p:sp>
        <p:nvSpPr>
          <p:cNvPr id="10" name="Rounded Rectangle 9">
            <a:extLst>
              <a:ext uri="{FF2B5EF4-FFF2-40B4-BE49-F238E27FC236}">
                <a16:creationId xmlns:a16="http://schemas.microsoft.com/office/drawing/2014/main" id="{797CECDA-0CD7-759F-C879-E68D1CC14CF2}"/>
              </a:ext>
            </a:extLst>
          </p:cNvPr>
          <p:cNvSpPr/>
          <p:nvPr/>
        </p:nvSpPr>
        <p:spPr>
          <a:xfrm>
            <a:off x="5453742" y="4974593"/>
            <a:ext cx="1828800" cy="718633"/>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Algorithms</a:t>
            </a:r>
          </a:p>
        </p:txBody>
      </p:sp>
      <p:sp>
        <p:nvSpPr>
          <p:cNvPr id="11" name="Rounded Rectangle 10">
            <a:extLst>
              <a:ext uri="{FF2B5EF4-FFF2-40B4-BE49-F238E27FC236}">
                <a16:creationId xmlns:a16="http://schemas.microsoft.com/office/drawing/2014/main" id="{81D4B6FA-FCFF-3B87-EE98-62201F8CD800}"/>
              </a:ext>
            </a:extLst>
          </p:cNvPr>
          <p:cNvSpPr/>
          <p:nvPr/>
        </p:nvSpPr>
        <p:spPr>
          <a:xfrm>
            <a:off x="8262256" y="4985480"/>
            <a:ext cx="1828800" cy="718633"/>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Data  Training</a:t>
            </a:r>
          </a:p>
        </p:txBody>
      </p:sp>
      <p:sp>
        <p:nvSpPr>
          <p:cNvPr id="12" name="Rounded Rectangle 11">
            <a:extLst>
              <a:ext uri="{FF2B5EF4-FFF2-40B4-BE49-F238E27FC236}">
                <a16:creationId xmlns:a16="http://schemas.microsoft.com/office/drawing/2014/main" id="{6EDDBB05-710E-EB18-94B6-9FCF50FF4D09}"/>
              </a:ext>
            </a:extLst>
          </p:cNvPr>
          <p:cNvSpPr/>
          <p:nvPr/>
        </p:nvSpPr>
        <p:spPr>
          <a:xfrm>
            <a:off x="2656114" y="4985482"/>
            <a:ext cx="1828800" cy="718633"/>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Prediction</a:t>
            </a:r>
          </a:p>
        </p:txBody>
      </p:sp>
      <p:cxnSp>
        <p:nvCxnSpPr>
          <p:cNvPr id="14" name="Straight Arrow Connector 13">
            <a:extLst>
              <a:ext uri="{FF2B5EF4-FFF2-40B4-BE49-F238E27FC236}">
                <a16:creationId xmlns:a16="http://schemas.microsoft.com/office/drawing/2014/main" id="{DADA191D-984B-4844-B99C-8AA59A018189}"/>
              </a:ext>
            </a:extLst>
          </p:cNvPr>
          <p:cNvCxnSpPr>
            <a:cxnSpLocks/>
          </p:cNvCxnSpPr>
          <p:nvPr/>
        </p:nvCxnSpPr>
        <p:spPr>
          <a:xfrm>
            <a:off x="2438404" y="2193472"/>
            <a:ext cx="8273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8329508-57FD-8221-6150-47A85126996E}"/>
              </a:ext>
            </a:extLst>
          </p:cNvPr>
          <p:cNvCxnSpPr>
            <a:cxnSpLocks/>
          </p:cNvCxnSpPr>
          <p:nvPr/>
        </p:nvCxnSpPr>
        <p:spPr>
          <a:xfrm>
            <a:off x="9100461" y="2661556"/>
            <a:ext cx="0" cy="6626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90AC538-802B-3F56-6DD8-B24388D5DCCB}"/>
              </a:ext>
            </a:extLst>
          </p:cNvPr>
          <p:cNvCxnSpPr>
            <a:cxnSpLocks/>
            <a:stCxn id="8" idx="3"/>
            <a:endCxn id="6" idx="1"/>
          </p:cNvCxnSpPr>
          <p:nvPr/>
        </p:nvCxnSpPr>
        <p:spPr>
          <a:xfrm flipV="1">
            <a:off x="7228115" y="2215244"/>
            <a:ext cx="1055918" cy="108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52E5746-18B6-5F72-22FB-522A602E7D65}"/>
              </a:ext>
            </a:extLst>
          </p:cNvPr>
          <p:cNvCxnSpPr>
            <a:cxnSpLocks/>
            <a:stCxn id="7" idx="3"/>
          </p:cNvCxnSpPr>
          <p:nvPr/>
        </p:nvCxnSpPr>
        <p:spPr>
          <a:xfrm flipV="1">
            <a:off x="5094514" y="2193472"/>
            <a:ext cx="707573" cy="53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444826F-61FC-87B0-1C05-CA804BC48ED1}"/>
              </a:ext>
            </a:extLst>
          </p:cNvPr>
          <p:cNvCxnSpPr>
            <a:cxnSpLocks/>
          </p:cNvCxnSpPr>
          <p:nvPr/>
        </p:nvCxnSpPr>
        <p:spPr>
          <a:xfrm>
            <a:off x="9100461" y="4246651"/>
            <a:ext cx="0" cy="7279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EC66B0AE-2A0A-1306-DA4C-0AEEDEE31DA1}"/>
              </a:ext>
            </a:extLst>
          </p:cNvPr>
          <p:cNvCxnSpPr>
            <a:cxnSpLocks/>
          </p:cNvCxnSpPr>
          <p:nvPr/>
        </p:nvCxnSpPr>
        <p:spPr>
          <a:xfrm flipH="1">
            <a:off x="7282542" y="5358407"/>
            <a:ext cx="9579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EBE4C97-3587-8C08-9020-D6D25C30E3BF}"/>
              </a:ext>
            </a:extLst>
          </p:cNvPr>
          <p:cNvCxnSpPr>
            <a:cxnSpLocks/>
          </p:cNvCxnSpPr>
          <p:nvPr/>
        </p:nvCxnSpPr>
        <p:spPr>
          <a:xfrm flipH="1">
            <a:off x="4517845" y="5333909"/>
            <a:ext cx="91439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8242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39002"/>
            <a:ext cx="10562332"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Data Preprocessing</a:t>
            </a:r>
            <a:endParaRPr lang="en-US" sz="3200" dirty="0"/>
          </a:p>
        </p:txBody>
      </p:sp>
      <p:sp>
        <p:nvSpPr>
          <p:cNvPr id="4" name="TextBox 3">
            <a:extLst>
              <a:ext uri="{FF2B5EF4-FFF2-40B4-BE49-F238E27FC236}">
                <a16:creationId xmlns:a16="http://schemas.microsoft.com/office/drawing/2014/main" id="{1DCF1AF0-B29D-D33B-80F5-278EF8A9FA50}"/>
              </a:ext>
            </a:extLst>
          </p:cNvPr>
          <p:cNvSpPr txBox="1"/>
          <p:nvPr/>
        </p:nvSpPr>
        <p:spPr>
          <a:xfrm>
            <a:off x="474792" y="1251857"/>
            <a:ext cx="9659808" cy="4385816"/>
          </a:xfrm>
          <a:prstGeom prst="rect">
            <a:avLst/>
          </a:prstGeom>
          <a:noFill/>
        </p:spPr>
        <p:txBody>
          <a:bodyPr wrap="square" rtlCol="0">
            <a:spAutoFit/>
          </a:bodyPr>
          <a:lstStyle/>
          <a:p>
            <a:endParaRPr lang="en-US" dirty="0">
              <a:solidFill>
                <a:srgbClr val="002060"/>
              </a:solidFill>
            </a:endParaRPr>
          </a:p>
          <a:p>
            <a:pPr marL="285750" indent="-285750">
              <a:lnSpc>
                <a:spcPct val="150000"/>
              </a:lnSpc>
              <a:buFont typeface="Arial" panose="020B0604020202020204" pitchFamily="34" charset="0"/>
              <a:buChar char="•"/>
            </a:pPr>
            <a:r>
              <a:rPr lang="en-US" dirty="0">
                <a:solidFill>
                  <a:srgbClr val="002060"/>
                </a:solidFill>
              </a:rPr>
              <a:t>Converting names of the teams</a:t>
            </a:r>
          </a:p>
          <a:p>
            <a:pPr marL="285750" indent="-285750">
              <a:lnSpc>
                <a:spcPct val="150000"/>
              </a:lnSpc>
              <a:buFont typeface="Arial" panose="020B0604020202020204" pitchFamily="34" charset="0"/>
              <a:buChar char="•"/>
            </a:pPr>
            <a:r>
              <a:rPr lang="en-US" dirty="0">
                <a:solidFill>
                  <a:srgbClr val="002060"/>
                </a:solidFill>
              </a:rPr>
              <a:t>Dropping unnecessary columns</a:t>
            </a:r>
          </a:p>
          <a:p>
            <a:pPr marL="285750" indent="-285750">
              <a:lnSpc>
                <a:spcPct val="150000"/>
              </a:lnSpc>
              <a:buFont typeface="Arial" panose="020B0604020202020204" pitchFamily="34" charset="0"/>
              <a:buChar char="•"/>
            </a:pPr>
            <a:r>
              <a:rPr lang="en-US" dirty="0">
                <a:solidFill>
                  <a:srgbClr val="002060"/>
                </a:solidFill>
              </a:rPr>
              <a:t>One Hot encoding of toss decision, method and eliminator</a:t>
            </a:r>
          </a:p>
          <a:p>
            <a:pPr marL="285750" indent="-285750">
              <a:lnSpc>
                <a:spcPct val="150000"/>
              </a:lnSpc>
              <a:buFont typeface="Arial" panose="020B0604020202020204" pitchFamily="34" charset="0"/>
              <a:buChar char="•"/>
            </a:pPr>
            <a:r>
              <a:rPr lang="en-US" dirty="0">
                <a:solidFill>
                  <a:srgbClr val="002060"/>
                </a:solidFill>
              </a:rPr>
              <a:t>Checking null values and replacing them</a:t>
            </a:r>
          </a:p>
          <a:p>
            <a:pPr marL="285750" indent="-285750">
              <a:lnSpc>
                <a:spcPct val="150000"/>
              </a:lnSpc>
              <a:buFont typeface="Arial" panose="020B0604020202020204" pitchFamily="34" charset="0"/>
              <a:buChar char="•"/>
            </a:pPr>
            <a:r>
              <a:rPr lang="en-US" dirty="0">
                <a:solidFill>
                  <a:srgbClr val="002060"/>
                </a:solidFill>
              </a:rPr>
              <a:t>Describing the dataset’s feature columns and analyzing each feature.</a:t>
            </a:r>
          </a:p>
          <a:p>
            <a:pPr marL="285750" indent="-285750">
              <a:lnSpc>
                <a:spcPct val="150000"/>
              </a:lnSpc>
              <a:buFont typeface="Arial" panose="020B0604020202020204" pitchFamily="34" charset="0"/>
              <a:buChar char="•"/>
            </a:pPr>
            <a:r>
              <a:rPr lang="en-US" dirty="0">
                <a:solidFill>
                  <a:srgbClr val="002060"/>
                </a:solidFill>
              </a:rPr>
              <a:t>Performed several feature engineering techniques in order to make the dataset suitable for making the model. Encoding for converting categorical features to numerical features and techniques to avoid null values are used.</a:t>
            </a:r>
          </a:p>
          <a:p>
            <a:pPr marL="285750" indent="-285750">
              <a:lnSpc>
                <a:spcPct val="150000"/>
              </a:lnSpc>
              <a:buFont typeface="Arial" panose="020B0604020202020204" pitchFamily="34" charset="0"/>
              <a:buChar char="•"/>
            </a:pPr>
            <a:endParaRPr lang="en-US" dirty="0">
              <a:solidFill>
                <a:srgbClr val="002060"/>
              </a:solidFill>
            </a:endParaRPr>
          </a:p>
          <a:p>
            <a:pPr marL="285750" indent="-285750">
              <a:buFont typeface="Arial" panose="020B0604020202020204" pitchFamily="34" charset="0"/>
              <a:buChar char="•"/>
            </a:pPr>
            <a:endParaRPr lang="en-US" dirty="0">
              <a:solidFill>
                <a:srgbClr val="002060"/>
              </a:solidFill>
            </a:endParaRPr>
          </a:p>
        </p:txBody>
      </p:sp>
      <p:pic>
        <p:nvPicPr>
          <p:cNvPr id="6" name="Picture 5" descr="A picture containing clipart&#10;&#10;Description automatically generated">
            <a:extLst>
              <a:ext uri="{FF2B5EF4-FFF2-40B4-BE49-F238E27FC236}">
                <a16:creationId xmlns:a16="http://schemas.microsoft.com/office/drawing/2014/main" id="{1B09A97E-4A75-E236-EABA-403AB80A6985}"/>
              </a:ext>
            </a:extLst>
          </p:cNvPr>
          <p:cNvPicPr>
            <a:picLocks noChangeAspect="1"/>
          </p:cNvPicPr>
          <p:nvPr/>
        </p:nvPicPr>
        <p:blipFill>
          <a:blip r:embed="rId2"/>
          <a:stretch>
            <a:fillRect/>
          </a:stretch>
        </p:blipFill>
        <p:spPr>
          <a:xfrm>
            <a:off x="11168491" y="124602"/>
            <a:ext cx="964603" cy="914400"/>
          </a:xfrm>
          <a:prstGeom prst="rect">
            <a:avLst/>
          </a:prstGeom>
        </p:spPr>
      </p:pic>
    </p:spTree>
    <p:extLst>
      <p:ext uri="{BB962C8B-B14F-4D97-AF65-F5344CB8AC3E}">
        <p14:creationId xmlns:p14="http://schemas.microsoft.com/office/powerpoint/2010/main" val="2139950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49888"/>
            <a:ext cx="11109586" cy="12869"/>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Data Analysis</a:t>
            </a:r>
            <a:endParaRPr lang="en-US" sz="3200" dirty="0"/>
          </a:p>
        </p:txBody>
      </p:sp>
      <p:sp>
        <p:nvSpPr>
          <p:cNvPr id="6" name="TextBox 5">
            <a:extLst>
              <a:ext uri="{FF2B5EF4-FFF2-40B4-BE49-F238E27FC236}">
                <a16:creationId xmlns:a16="http://schemas.microsoft.com/office/drawing/2014/main" id="{D0FA290D-4ABD-7407-3B5A-6C644A309C95}"/>
              </a:ext>
            </a:extLst>
          </p:cNvPr>
          <p:cNvSpPr txBox="1"/>
          <p:nvPr/>
        </p:nvSpPr>
        <p:spPr>
          <a:xfrm>
            <a:off x="472812" y="1290935"/>
            <a:ext cx="11109587" cy="646331"/>
          </a:xfrm>
          <a:prstGeom prst="rect">
            <a:avLst/>
          </a:prstGeom>
          <a:noFill/>
        </p:spPr>
        <p:txBody>
          <a:bodyPr wrap="square">
            <a:spAutoFit/>
          </a:bodyPr>
          <a:lstStyle/>
          <a:p>
            <a:r>
              <a:rPr lang="en-US" dirty="0">
                <a:solidFill>
                  <a:srgbClr val="002060"/>
                </a:solidFill>
              </a:rPr>
              <a:t>This analysis includes checking for null values and replacing them, describing the dataset’s feature columns, and analyzing each feature.</a:t>
            </a:r>
          </a:p>
        </p:txBody>
      </p:sp>
      <p:pic>
        <p:nvPicPr>
          <p:cNvPr id="8" name="Picture 7" descr="Table&#10;&#10;Description automatically generated">
            <a:extLst>
              <a:ext uri="{FF2B5EF4-FFF2-40B4-BE49-F238E27FC236}">
                <a16:creationId xmlns:a16="http://schemas.microsoft.com/office/drawing/2014/main" id="{D876A8A8-4C0E-632B-22D8-0AF0D5178A60}"/>
              </a:ext>
            </a:extLst>
          </p:cNvPr>
          <p:cNvPicPr>
            <a:picLocks noChangeAspect="1"/>
          </p:cNvPicPr>
          <p:nvPr/>
        </p:nvPicPr>
        <p:blipFill>
          <a:blip r:embed="rId2"/>
          <a:stretch>
            <a:fillRect/>
          </a:stretch>
        </p:blipFill>
        <p:spPr>
          <a:xfrm>
            <a:off x="5928587" y="2302422"/>
            <a:ext cx="3685804" cy="3817164"/>
          </a:xfrm>
          <a:prstGeom prst="rect">
            <a:avLst/>
          </a:prstGeom>
        </p:spPr>
      </p:pic>
      <p:pic>
        <p:nvPicPr>
          <p:cNvPr id="9" name="Picture 8" descr="Table&#10;&#10;Description automatically generated">
            <a:extLst>
              <a:ext uri="{FF2B5EF4-FFF2-40B4-BE49-F238E27FC236}">
                <a16:creationId xmlns:a16="http://schemas.microsoft.com/office/drawing/2014/main" id="{E9429F60-7A7F-A7E3-AF28-BDFE34AD9497}"/>
              </a:ext>
            </a:extLst>
          </p:cNvPr>
          <p:cNvPicPr>
            <a:picLocks noChangeAspect="1"/>
          </p:cNvPicPr>
          <p:nvPr/>
        </p:nvPicPr>
        <p:blipFill>
          <a:blip r:embed="rId3"/>
          <a:stretch>
            <a:fillRect/>
          </a:stretch>
        </p:blipFill>
        <p:spPr>
          <a:xfrm>
            <a:off x="1083046" y="2302422"/>
            <a:ext cx="3573304" cy="4016828"/>
          </a:xfrm>
          <a:prstGeom prst="rect">
            <a:avLst/>
          </a:prstGeom>
        </p:spPr>
      </p:pic>
      <p:pic>
        <p:nvPicPr>
          <p:cNvPr id="4" name="Picture 3" descr="A picture containing icon&#10;&#10;Description automatically generated">
            <a:extLst>
              <a:ext uri="{FF2B5EF4-FFF2-40B4-BE49-F238E27FC236}">
                <a16:creationId xmlns:a16="http://schemas.microsoft.com/office/drawing/2014/main" id="{36E46F3D-170D-D826-52EC-1F76A3F67ED1}"/>
              </a:ext>
            </a:extLst>
          </p:cNvPr>
          <p:cNvPicPr>
            <a:picLocks noChangeAspect="1"/>
          </p:cNvPicPr>
          <p:nvPr/>
        </p:nvPicPr>
        <p:blipFill>
          <a:blip r:embed="rId4"/>
          <a:stretch>
            <a:fillRect/>
          </a:stretch>
        </p:blipFill>
        <p:spPr>
          <a:xfrm>
            <a:off x="11108954" y="5186783"/>
            <a:ext cx="1083046" cy="1671217"/>
          </a:xfrm>
          <a:prstGeom prst="rect">
            <a:avLst/>
          </a:prstGeom>
        </p:spPr>
      </p:pic>
    </p:spTree>
    <p:extLst>
      <p:ext uri="{BB962C8B-B14F-4D97-AF65-F5344CB8AC3E}">
        <p14:creationId xmlns:p14="http://schemas.microsoft.com/office/powerpoint/2010/main" val="158362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ool, hammer, rolling pin&#10;&#10;Description automatically generated">
            <a:extLst>
              <a:ext uri="{FF2B5EF4-FFF2-40B4-BE49-F238E27FC236}">
                <a16:creationId xmlns:a16="http://schemas.microsoft.com/office/drawing/2014/main" id="{94EA0303-C0CC-7D33-65C1-4812F3A9A9B0}"/>
              </a:ext>
            </a:extLst>
          </p:cNvPr>
          <p:cNvPicPr>
            <a:picLocks noChangeAspect="1"/>
          </p:cNvPicPr>
          <p:nvPr/>
        </p:nvPicPr>
        <p:blipFill>
          <a:blip r:embed="rId2"/>
          <a:stretch>
            <a:fillRect/>
          </a:stretch>
        </p:blipFill>
        <p:spPr>
          <a:xfrm>
            <a:off x="11082202" y="0"/>
            <a:ext cx="1109798" cy="1142997"/>
          </a:xfrm>
          <a:prstGeom prst="rect">
            <a:avLst/>
          </a:prstGeom>
        </p:spPr>
      </p:pic>
      <p:cxnSp>
        <p:nvCxnSpPr>
          <p:cNvPr id="2" name="Straight Connector 1">
            <a:extLst>
              <a:ext uri="{FF2B5EF4-FFF2-40B4-BE49-F238E27FC236}">
                <a16:creationId xmlns:a16="http://schemas.microsoft.com/office/drawing/2014/main" id="{9D20B283-03E5-452E-CB09-F75BBD88A0CE}"/>
              </a:ext>
            </a:extLst>
          </p:cNvPr>
          <p:cNvCxnSpPr>
            <a:cxnSpLocks/>
          </p:cNvCxnSpPr>
          <p:nvPr/>
        </p:nvCxnSpPr>
        <p:spPr>
          <a:xfrm>
            <a:off x="472813" y="1049888"/>
            <a:ext cx="10562332" cy="0"/>
          </a:xfrm>
          <a:prstGeom prst="line">
            <a:avLst/>
          </a:prstGeom>
          <a:ln w="25400">
            <a:solidFill>
              <a:srgbClr val="002060"/>
            </a:solidFill>
          </a:ln>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2E9DFC77-03FC-6443-69EF-2077F3041DD5}"/>
              </a:ext>
            </a:extLst>
          </p:cNvPr>
          <p:cNvSpPr txBox="1"/>
          <p:nvPr/>
        </p:nvSpPr>
        <p:spPr>
          <a:xfrm>
            <a:off x="472813" y="477982"/>
            <a:ext cx="9331036" cy="584775"/>
          </a:xfrm>
          <a:prstGeom prst="rect">
            <a:avLst/>
          </a:prstGeom>
          <a:noFill/>
        </p:spPr>
        <p:txBody>
          <a:bodyPr wrap="square" rtlCol="0">
            <a:spAutoFit/>
          </a:bodyPr>
          <a:lstStyle/>
          <a:p>
            <a:r>
              <a:rPr lang="en-US" sz="3200" kern="1200" dirty="0">
                <a:solidFill>
                  <a:srgbClr val="002060"/>
                </a:solidFill>
                <a:latin typeface="Aharoni" panose="02010803020104030203" pitchFamily="2" charset="-79"/>
                <a:ea typeface="+mn-ea"/>
                <a:cs typeface="Angsana New" panose="02020603050405020304" pitchFamily="18" charset="-34"/>
              </a:rPr>
              <a:t>Data Visualization</a:t>
            </a:r>
            <a:endParaRPr lang="en-US" sz="3200" dirty="0"/>
          </a:p>
        </p:txBody>
      </p:sp>
      <p:sp>
        <p:nvSpPr>
          <p:cNvPr id="4" name="TextBox 3">
            <a:extLst>
              <a:ext uri="{FF2B5EF4-FFF2-40B4-BE49-F238E27FC236}">
                <a16:creationId xmlns:a16="http://schemas.microsoft.com/office/drawing/2014/main" id="{AE705F22-0EC2-503B-4B11-7595736E26D9}"/>
              </a:ext>
            </a:extLst>
          </p:cNvPr>
          <p:cNvSpPr txBox="1"/>
          <p:nvPr/>
        </p:nvSpPr>
        <p:spPr>
          <a:xfrm>
            <a:off x="337457" y="1346183"/>
            <a:ext cx="11244942" cy="923330"/>
          </a:xfrm>
          <a:prstGeom prst="rect">
            <a:avLst/>
          </a:prstGeom>
          <a:noFill/>
        </p:spPr>
        <p:txBody>
          <a:bodyPr wrap="square" rtlCol="0">
            <a:spAutoFit/>
          </a:bodyPr>
          <a:lstStyle/>
          <a:p>
            <a:r>
              <a:rPr lang="en-US" dirty="0">
                <a:solidFill>
                  <a:srgbClr val="002060"/>
                </a:solidFill>
              </a:rPr>
              <a:t>Done a graphical representation of the dataset in order to get an understanding of the teams, matches and the toss decision of the IPL Matches</a:t>
            </a:r>
          </a:p>
          <a:p>
            <a:endParaRPr lang="en-US" dirty="0"/>
          </a:p>
        </p:txBody>
      </p:sp>
      <p:pic>
        <p:nvPicPr>
          <p:cNvPr id="7" name="Picture 6" descr="Chart, bar chart&#10;&#10;Description automatically generated">
            <a:extLst>
              <a:ext uri="{FF2B5EF4-FFF2-40B4-BE49-F238E27FC236}">
                <a16:creationId xmlns:a16="http://schemas.microsoft.com/office/drawing/2014/main" id="{C700B7BC-D554-12CD-C3BA-CBA036293B49}"/>
              </a:ext>
            </a:extLst>
          </p:cNvPr>
          <p:cNvPicPr>
            <a:picLocks noChangeAspect="1"/>
          </p:cNvPicPr>
          <p:nvPr/>
        </p:nvPicPr>
        <p:blipFill>
          <a:blip r:embed="rId3"/>
          <a:stretch>
            <a:fillRect/>
          </a:stretch>
        </p:blipFill>
        <p:spPr>
          <a:xfrm>
            <a:off x="1252131" y="2010535"/>
            <a:ext cx="7772400" cy="4815191"/>
          </a:xfrm>
          <a:prstGeom prst="rect">
            <a:avLst/>
          </a:prstGeom>
        </p:spPr>
      </p:pic>
    </p:spTree>
    <p:extLst>
      <p:ext uri="{BB962C8B-B14F-4D97-AF65-F5344CB8AC3E}">
        <p14:creationId xmlns:p14="http://schemas.microsoft.com/office/powerpoint/2010/main" val="1289395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A11AD2-B3B5-331C-C22F-ECC9FC8F582B}"/>
              </a:ext>
            </a:extLst>
          </p:cNvPr>
          <p:cNvSpPr txBox="1"/>
          <p:nvPr/>
        </p:nvSpPr>
        <p:spPr>
          <a:xfrm>
            <a:off x="1581380" y="167386"/>
            <a:ext cx="10212653" cy="369332"/>
          </a:xfrm>
          <a:prstGeom prst="rect">
            <a:avLst/>
          </a:prstGeom>
          <a:noFill/>
        </p:spPr>
        <p:txBody>
          <a:bodyPr wrap="square" rtlCol="0">
            <a:spAutoFit/>
          </a:bodyPr>
          <a:lstStyle/>
          <a:p>
            <a:pPr algn="l"/>
            <a:r>
              <a:rPr lang="en-US" b="1" i="0" dirty="0">
                <a:solidFill>
                  <a:srgbClr val="292929"/>
                </a:solidFill>
                <a:effectLst/>
                <a:latin typeface="sohne"/>
              </a:rPr>
              <a:t>The venue that hosted the maximum number of matches</a:t>
            </a:r>
          </a:p>
        </p:txBody>
      </p:sp>
      <p:pic>
        <p:nvPicPr>
          <p:cNvPr id="6" name="Picture 5" descr="Chart, bar chart&#10;&#10;Description automatically generated">
            <a:extLst>
              <a:ext uri="{FF2B5EF4-FFF2-40B4-BE49-F238E27FC236}">
                <a16:creationId xmlns:a16="http://schemas.microsoft.com/office/drawing/2014/main" id="{67F842A7-5E58-8912-A88F-83E2C783630B}"/>
              </a:ext>
            </a:extLst>
          </p:cNvPr>
          <p:cNvPicPr>
            <a:picLocks noChangeAspect="1"/>
          </p:cNvPicPr>
          <p:nvPr/>
        </p:nvPicPr>
        <p:blipFill>
          <a:blip r:embed="rId3"/>
          <a:stretch>
            <a:fillRect/>
          </a:stretch>
        </p:blipFill>
        <p:spPr>
          <a:xfrm>
            <a:off x="99326" y="615548"/>
            <a:ext cx="11975425" cy="6132280"/>
          </a:xfrm>
          <a:prstGeom prst="rect">
            <a:avLst/>
          </a:prstGeom>
        </p:spPr>
      </p:pic>
    </p:spTree>
    <p:extLst>
      <p:ext uri="{BB962C8B-B14F-4D97-AF65-F5344CB8AC3E}">
        <p14:creationId xmlns:p14="http://schemas.microsoft.com/office/powerpoint/2010/main" val="1496458402"/>
      </p:ext>
    </p:extLst>
  </p:cSld>
  <p:clrMapOvr>
    <a:masterClrMapping/>
  </p:clrMapOvr>
</p:sld>
</file>

<file path=ppt/theme/theme1.xml><?xml version="1.0" encoding="utf-8"?>
<a:theme xmlns:a="http://schemas.openxmlformats.org/drawingml/2006/main" name="FadeVTI">
  <a:themeElements>
    <a:clrScheme name="gradient">
      <a:dk1>
        <a:sysClr val="windowText" lastClr="000000"/>
      </a:dk1>
      <a:lt1>
        <a:sysClr val="window" lastClr="FFFFFF"/>
      </a:lt1>
      <a:dk2>
        <a:srgbClr val="203040"/>
      </a:dk2>
      <a:lt2>
        <a:srgbClr val="ECF0F0"/>
      </a:lt2>
      <a:accent1>
        <a:srgbClr val="00BAC8"/>
      </a:accent1>
      <a:accent2>
        <a:srgbClr val="794DFF"/>
      </a:accent2>
      <a:accent3>
        <a:srgbClr val="00D17D"/>
      </a:accent3>
      <a:accent4>
        <a:srgbClr val="E69500"/>
      </a:accent4>
      <a:accent5>
        <a:srgbClr val="FE5D21"/>
      </a:accent5>
      <a:accent6>
        <a:srgbClr val="DA2A69"/>
      </a:accent6>
      <a:hlink>
        <a:srgbClr val="3E8FF1"/>
      </a:hlink>
      <a:folHlink>
        <a:srgbClr val="939393"/>
      </a:folHlink>
    </a:clrScheme>
    <a:fontScheme name="Custom 49">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deVTI" id="{1194088A-B135-4437-9FD8-7466BBC13A13}" vid="{B787DE2F-1995-45D8-A8E2-6B5CC521AC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3397</TotalTime>
  <Words>636</Words>
  <Application>Microsoft Office PowerPoint</Application>
  <PresentationFormat>Widescreen</PresentationFormat>
  <Paragraphs>96</Paragraphs>
  <Slides>23</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Aharoni</vt:lpstr>
      <vt:lpstr>Arial</vt:lpstr>
      <vt:lpstr>Avenir Next LT Pro</vt:lpstr>
      <vt:lpstr>Calibri</vt:lpstr>
      <vt:lpstr>sohne</vt:lpstr>
      <vt:lpstr>FadeVTI</vt:lpstr>
      <vt:lpstr>IPL DATA ANALYSIS AND VISUALIZATION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Ramtenki, Sangeetha</dc:creator>
  <cp:lastModifiedBy>ACHYUTH</cp:lastModifiedBy>
  <cp:revision>196</cp:revision>
  <dcterms:created xsi:type="dcterms:W3CDTF">2023-04-29T02:12:12Z</dcterms:created>
  <dcterms:modified xsi:type="dcterms:W3CDTF">2023-05-01T15:24:34Z</dcterms:modified>
</cp:coreProperties>
</file>

<file path=docProps/thumbnail.jpeg>
</file>